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3" r:id="rId7"/>
    <p:sldId id="262" r:id="rId8"/>
    <p:sldId id="256" r:id="rId9"/>
    <p:sldId id="257" r:id="rId10"/>
    <p:sldId id="258" r:id="rId11"/>
    <p:sldId id="259" r:id="rId12"/>
    <p:sldId id="260" r:id="rId13"/>
    <p:sldId id="261" r:id="rId14"/>
    <p:sldId id="263" r:id="rId15"/>
    <p:sldId id="266" r:id="rId16"/>
    <p:sldId id="267" r:id="rId17"/>
    <p:sldId id="268" r:id="rId18"/>
    <p:sldId id="269" r:id="rId19"/>
    <p:sldId id="264" r:id="rId20"/>
    <p:sldId id="270" r:id="rId21"/>
    <p:sldId id="271" r:id="rId22"/>
    <p:sldId id="272" r:id="rId23"/>
    <p:sldId id="273" r:id="rId24"/>
    <p:sldId id="274" r:id="rId25"/>
    <p:sldId id="275" r:id="rId26"/>
    <p:sldId id="265" r:id="rId27"/>
    <p:sldId id="281" r:id="rId28"/>
    <p:sldId id="282" r:id="rId29"/>
  </p:sldIdLst>
  <p:sldSz cx="9144000" cy="6858000" type="letter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EEFA-5F98-4EC0-BC97-6502153E8672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6222-1962-4075-B4F0-9D274235FE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206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EEFA-5F98-4EC0-BC97-6502153E8672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6222-1962-4075-B4F0-9D274235FE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83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2" y="366713"/>
            <a:ext cx="4476751" cy="78009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EEFA-5F98-4EC0-BC97-6502153E8672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6222-1962-4075-B4F0-9D274235FE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857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EEFA-5F98-4EC0-BC97-6502153E8672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6222-1962-4075-B4F0-9D274235FE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6245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EEFA-5F98-4EC0-BC97-6502153E8672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6222-1962-4075-B4F0-9D274235FE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570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5052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EEFA-5F98-4EC0-BC97-6502153E8672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6222-1962-4075-B4F0-9D274235FE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8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EEFA-5F98-4EC0-BC97-6502153E8672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6222-1962-4075-B4F0-9D274235FE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1890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EEFA-5F98-4EC0-BC97-6502153E8672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6222-1962-4075-B4F0-9D274235FE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47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EEFA-5F98-4EC0-BC97-6502153E8672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6222-1962-4075-B4F0-9D274235FE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81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EEFA-5F98-4EC0-BC97-6502153E8672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6222-1962-4075-B4F0-9D274235FE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778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EEFA-5F98-4EC0-BC97-6502153E8672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6222-1962-4075-B4F0-9D274235FE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9751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5EEFA-5F98-4EC0-BC97-6502153E8672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96222-1962-4075-B4F0-9D274235FE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49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/>
          <a:stretch/>
        </p:blipFill>
        <p:spPr bwMode="auto">
          <a:xfrm>
            <a:off x="-16336" y="0"/>
            <a:ext cx="916033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0 CuadroTexto"/>
          <p:cNvSpPr txBox="1"/>
          <p:nvPr/>
        </p:nvSpPr>
        <p:spPr>
          <a:xfrm>
            <a:off x="1011437" y="548680"/>
            <a:ext cx="7104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latin typeface="Agency FB" panose="020B0503020202020204" pitchFamily="34" charset="0"/>
              </a:rPr>
              <a:t>PREMIOS PATRIMONIO HISTORICO AZUCARERO</a:t>
            </a:r>
          </a:p>
          <a:p>
            <a:pPr algn="ctr"/>
            <a:endParaRPr lang="es-ES_tradnl" sz="3200" b="1" dirty="0">
              <a:latin typeface="Agency FB" panose="020B0503020202020204" pitchFamily="34" charset="0"/>
            </a:endParaRPr>
          </a:p>
          <a:p>
            <a:pPr algn="ctr"/>
            <a:endParaRPr lang="es-ES" sz="3200" dirty="0">
              <a:latin typeface="Agency FB" panose="020B0503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7"/>
          <a:stretch/>
        </p:blipFill>
        <p:spPr>
          <a:xfrm>
            <a:off x="1175650" y="1440365"/>
            <a:ext cx="6348678" cy="365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1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/>
          <a:stretch/>
        </p:blipFill>
        <p:spPr bwMode="auto">
          <a:xfrm>
            <a:off x="-16336" y="-27384"/>
            <a:ext cx="916033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51520" y="44624"/>
            <a:ext cx="878497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latin typeface="Arial Narrow" panose="020B0606020202030204" pitchFamily="34" charset="0"/>
              </a:rPr>
              <a:t>PREMIOS OTORGADOS POR EL CCC 2020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b="1" dirty="0">
                <a:latin typeface="Arial Narrow" panose="020B0606020202030204" pitchFamily="34" charset="0"/>
              </a:rPr>
              <a:t> </a:t>
            </a:r>
            <a:endParaRPr lang="es-ES" sz="1400" dirty="0">
              <a:latin typeface="Arial Narrow" panose="020B0606020202030204" pitchFamily="34" charset="0"/>
            </a:endParaRPr>
          </a:p>
          <a:p>
            <a:r>
              <a:rPr lang="es-ES_tradnl" sz="1400" b="1" dirty="0" smtClean="0">
                <a:latin typeface="Arial Narrow" panose="020B0606020202030204" pitchFamily="34" charset="0"/>
              </a:rPr>
              <a:t>ESCALADO </a:t>
            </a:r>
            <a:r>
              <a:rPr lang="es-ES_tradnl" sz="1400" b="1" dirty="0">
                <a:latin typeface="Arial Narrow" panose="020B0606020202030204" pitchFamily="34" charset="0"/>
              </a:rPr>
              <a:t>DE BAGAZO FUNCIONALIZADO CON NANOPARTÍCULAS DE MAGNETITA EN LA PLANTA DE SÍNTESIS DEL ICIDCA PARA LA REMOCIÓN DE </a:t>
            </a:r>
            <a:r>
              <a:rPr lang="es-ES_tradnl" sz="1400" b="1" dirty="0" smtClean="0">
                <a:latin typeface="Arial Narrow" panose="020B0606020202030204" pitchFamily="34" charset="0"/>
              </a:rPr>
              <a:t>CONTAMINANTES. Autores</a:t>
            </a:r>
            <a:r>
              <a:rPr lang="es-ES_tradnl" sz="1400" b="1" dirty="0">
                <a:latin typeface="Arial Narrow" panose="020B0606020202030204" pitchFamily="34" charset="0"/>
              </a:rPr>
              <a:t>:</a:t>
            </a:r>
            <a:r>
              <a:rPr lang="es-ES_tradnl" sz="1400" dirty="0">
                <a:latin typeface="Arial Narrow" panose="020B0606020202030204" pitchFamily="34" charset="0"/>
              </a:rPr>
              <a:t> Adolfo Brown Gómez, Amaury Álvarez Delgado, José Alberto Pérez, </a:t>
            </a:r>
            <a:r>
              <a:rPr lang="es-ES_tradnl" sz="1400" dirty="0" err="1">
                <a:latin typeface="Arial Narrow" panose="020B0606020202030204" pitchFamily="34" charset="0"/>
              </a:rPr>
              <a:t>Yorexis</a:t>
            </a:r>
            <a:r>
              <a:rPr lang="es-ES_tradnl" sz="1400" dirty="0">
                <a:latin typeface="Arial Narrow" panose="020B0606020202030204" pitchFamily="34" charset="0"/>
              </a:rPr>
              <a:t> González Alfaro, </a:t>
            </a:r>
            <a:r>
              <a:rPr lang="es-ES_tradnl" sz="1400" dirty="0" err="1">
                <a:latin typeface="Arial Narrow" panose="020B0606020202030204" pitchFamily="34" charset="0"/>
              </a:rPr>
              <a:t>Sayli</a:t>
            </a:r>
            <a:r>
              <a:rPr lang="es-ES_tradnl" sz="1400" dirty="0">
                <a:latin typeface="Arial Narrow" panose="020B0606020202030204" pitchFamily="34" charset="0"/>
              </a:rPr>
              <a:t> </a:t>
            </a:r>
            <a:r>
              <a:rPr lang="es-ES_tradnl" sz="1400" dirty="0" err="1">
                <a:latin typeface="Arial Narrow" panose="020B0606020202030204" pitchFamily="34" charset="0"/>
              </a:rPr>
              <a:t>Albuerne</a:t>
            </a:r>
            <a:r>
              <a:rPr lang="es-ES_tradnl" sz="1400" dirty="0">
                <a:latin typeface="Arial Narrow" panose="020B0606020202030204" pitchFamily="34" charset="0"/>
              </a:rPr>
              <a:t> Torres, Pilar Aranda, Eduardo Ruiz-</a:t>
            </a:r>
            <a:r>
              <a:rPr lang="es-ES_tradnl" sz="1400" dirty="0" err="1">
                <a:latin typeface="Arial Narrow" panose="020B0606020202030204" pitchFamily="34" charset="0"/>
              </a:rPr>
              <a:t>Hitzki</a:t>
            </a:r>
            <a:r>
              <a:rPr lang="es-ES_tradnl" sz="1400" dirty="0">
                <a:latin typeface="Arial Narrow" panose="020B0606020202030204" pitchFamily="34" charset="0"/>
              </a:rPr>
              <a:t> 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dirty="0">
                <a:latin typeface="Arial Narrow" panose="020B0606020202030204" pitchFamily="34" charset="0"/>
              </a:rPr>
              <a:t> 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b="1" dirty="0">
                <a:latin typeface="Arial Narrow" panose="020B0606020202030204" pitchFamily="34" charset="0"/>
              </a:rPr>
              <a:t>ESTUDIO DEL POTENCIAL METANOGÉNICO DE RESIDUALES AZUCAREROS Y SUS </a:t>
            </a:r>
            <a:r>
              <a:rPr lang="es-ES_tradnl" sz="1400" b="1" dirty="0" smtClean="0">
                <a:latin typeface="Arial Narrow" panose="020B0606020202030204" pitchFamily="34" charset="0"/>
              </a:rPr>
              <a:t>MEZCLAS. Autores</a:t>
            </a:r>
            <a:r>
              <a:rPr lang="es-ES_tradnl" sz="1400" b="1" dirty="0">
                <a:latin typeface="Arial Narrow" panose="020B0606020202030204" pitchFamily="34" charset="0"/>
              </a:rPr>
              <a:t>:</a:t>
            </a:r>
            <a:r>
              <a:rPr lang="es-ES_tradnl" sz="1400" dirty="0">
                <a:latin typeface="Arial Narrow" panose="020B0606020202030204" pitchFamily="34" charset="0"/>
              </a:rPr>
              <a:t> Dania Alonso Estrada, Manuel Díaz de los Ríos, Georgina Michelena Álvarez, Indira Pérez Bermúdez, </a:t>
            </a:r>
            <a:r>
              <a:rPr lang="es-ES_tradnl" sz="1400" dirty="0" err="1">
                <a:latin typeface="Arial Narrow" panose="020B0606020202030204" pitchFamily="34" charset="0"/>
              </a:rPr>
              <a:t>Dianelis</a:t>
            </a:r>
            <a:r>
              <a:rPr lang="es-ES_tradnl" sz="1400" dirty="0">
                <a:latin typeface="Arial Narrow" panose="020B0606020202030204" pitchFamily="34" charset="0"/>
              </a:rPr>
              <a:t> </a:t>
            </a:r>
            <a:r>
              <a:rPr lang="es-ES_tradnl" sz="1400" dirty="0" err="1">
                <a:latin typeface="Arial Narrow" panose="020B0606020202030204" pitchFamily="34" charset="0"/>
              </a:rPr>
              <a:t>Roget</a:t>
            </a:r>
            <a:r>
              <a:rPr lang="es-ES_tradnl" sz="1400" dirty="0">
                <a:latin typeface="Arial Narrow" panose="020B0606020202030204" pitchFamily="34" charset="0"/>
              </a:rPr>
              <a:t> Guevara, </a:t>
            </a:r>
            <a:r>
              <a:rPr lang="es-ES_tradnl" sz="1400" dirty="0" err="1">
                <a:latin typeface="Arial Narrow" panose="020B0606020202030204" pitchFamily="34" charset="0"/>
              </a:rPr>
              <a:t>Orly</a:t>
            </a:r>
            <a:r>
              <a:rPr lang="es-ES_tradnl" sz="1400" dirty="0">
                <a:latin typeface="Arial Narrow" panose="020B0606020202030204" pitchFamily="34" charset="0"/>
              </a:rPr>
              <a:t> López Delgado.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dirty="0">
                <a:latin typeface="Arial Narrow" panose="020B0606020202030204" pitchFamily="34" charset="0"/>
              </a:rPr>
              <a:t> 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b="1" dirty="0">
                <a:latin typeface="Arial Narrow" panose="020B0606020202030204" pitchFamily="34" charset="0"/>
              </a:rPr>
              <a:t>EL ICIDCA EN EL CUMPLIMIENTO DE LA TAREA VIDA PARA EL ENFRENTAMIENTO AL CAMBIO </a:t>
            </a:r>
            <a:r>
              <a:rPr lang="es-ES_tradnl" sz="1400" b="1" dirty="0" smtClean="0">
                <a:latin typeface="Arial Narrow" panose="020B0606020202030204" pitchFamily="34" charset="0"/>
              </a:rPr>
              <a:t>CLIMÁTICO  Autores</a:t>
            </a:r>
            <a:r>
              <a:rPr lang="es-ES_tradnl" sz="1400" b="1" dirty="0">
                <a:latin typeface="Arial Narrow" panose="020B0606020202030204" pitchFamily="34" charset="0"/>
              </a:rPr>
              <a:t>:</a:t>
            </a:r>
            <a:r>
              <a:rPr lang="es-ES_tradnl" sz="1400" dirty="0">
                <a:latin typeface="Arial Narrow" panose="020B0606020202030204" pitchFamily="34" charset="0"/>
              </a:rPr>
              <a:t> Marta González Martínez, Georgina Michelena </a:t>
            </a:r>
            <a:r>
              <a:rPr lang="es-ES_tradnl" sz="1400" dirty="0" err="1">
                <a:latin typeface="Arial Narrow" panose="020B0606020202030204" pitchFamily="34" charset="0"/>
              </a:rPr>
              <a:t>Alvarez</a:t>
            </a:r>
            <a:r>
              <a:rPr lang="es-ES_tradnl" sz="1400" dirty="0">
                <a:latin typeface="Arial Narrow" panose="020B0606020202030204" pitchFamily="34" charset="0"/>
              </a:rPr>
              <a:t>, Evelyn </a:t>
            </a:r>
            <a:r>
              <a:rPr lang="es-ES_tradnl" sz="1400" dirty="0" err="1">
                <a:latin typeface="Arial Narrow" panose="020B0606020202030204" pitchFamily="34" charset="0"/>
              </a:rPr>
              <a:t>Faife</a:t>
            </a:r>
            <a:r>
              <a:rPr lang="es-ES_tradnl" sz="1400" dirty="0">
                <a:latin typeface="Arial Narrow" panose="020B0606020202030204" pitchFamily="34" charset="0"/>
              </a:rPr>
              <a:t> </a:t>
            </a:r>
            <a:r>
              <a:rPr lang="es-ES_tradnl" sz="1400" dirty="0" smtClean="0">
                <a:latin typeface="Arial Narrow" panose="020B0606020202030204" pitchFamily="34" charset="0"/>
              </a:rPr>
              <a:t>Pérez, </a:t>
            </a:r>
            <a:r>
              <a:rPr lang="es-ES_tradnl" sz="1400" dirty="0" err="1">
                <a:latin typeface="Arial Narrow" panose="020B0606020202030204" pitchFamily="34" charset="0"/>
              </a:rPr>
              <a:t>Orly</a:t>
            </a:r>
            <a:r>
              <a:rPr lang="es-ES_tradnl" sz="1400" dirty="0">
                <a:latin typeface="Arial Narrow" panose="020B0606020202030204" pitchFamily="34" charset="0"/>
              </a:rPr>
              <a:t> López Delgado, </a:t>
            </a:r>
            <a:r>
              <a:rPr lang="es-ES_tradnl" sz="1400" dirty="0" err="1">
                <a:latin typeface="Arial Narrow" panose="020B0606020202030204" pitchFamily="34" charset="0"/>
              </a:rPr>
              <a:t>Yaima</a:t>
            </a:r>
            <a:r>
              <a:rPr lang="es-ES_tradnl" sz="1400" dirty="0">
                <a:latin typeface="Arial Narrow" panose="020B0606020202030204" pitchFamily="34" charset="0"/>
              </a:rPr>
              <a:t> Izquierdo </a:t>
            </a:r>
            <a:r>
              <a:rPr lang="es-ES_tradnl" sz="1400" dirty="0" smtClean="0">
                <a:latin typeface="Arial Narrow" panose="020B0606020202030204" pitchFamily="34" charset="0"/>
              </a:rPr>
              <a:t>González, </a:t>
            </a:r>
            <a:r>
              <a:rPr lang="es-ES_tradnl" sz="1400" dirty="0">
                <a:latin typeface="Arial Narrow" panose="020B0606020202030204" pitchFamily="34" charset="0"/>
              </a:rPr>
              <a:t>Yohana de la Hoz Izquierdo, </a:t>
            </a:r>
            <a:r>
              <a:rPr lang="es-ES_tradnl" sz="1400" dirty="0" err="1">
                <a:latin typeface="Arial Narrow" panose="020B0606020202030204" pitchFamily="34" charset="0"/>
              </a:rPr>
              <a:t>Dianelis</a:t>
            </a:r>
            <a:r>
              <a:rPr lang="es-ES_tradnl" sz="1400" dirty="0">
                <a:latin typeface="Arial Narrow" panose="020B0606020202030204" pitchFamily="34" charset="0"/>
              </a:rPr>
              <a:t> </a:t>
            </a:r>
            <a:r>
              <a:rPr lang="es-ES_tradnl" sz="1400" dirty="0" err="1">
                <a:latin typeface="Arial Narrow" panose="020B0606020202030204" pitchFamily="34" charset="0"/>
              </a:rPr>
              <a:t>Roget</a:t>
            </a:r>
            <a:r>
              <a:rPr lang="es-ES_tradnl" sz="1400" dirty="0">
                <a:latin typeface="Arial Narrow" panose="020B0606020202030204" pitchFamily="34" charset="0"/>
              </a:rPr>
              <a:t> Guevara, Dania Alonso Estrada y </a:t>
            </a:r>
            <a:r>
              <a:rPr lang="es-ES_tradnl" sz="1400" dirty="0" err="1">
                <a:latin typeface="Arial Narrow" panose="020B0606020202030204" pitchFamily="34" charset="0"/>
              </a:rPr>
              <a:t>Lizzie</a:t>
            </a:r>
            <a:r>
              <a:rPr lang="es-ES_tradnl" sz="1400" dirty="0">
                <a:latin typeface="Arial Narrow" panose="020B0606020202030204" pitchFamily="34" charset="0"/>
              </a:rPr>
              <a:t> Lam </a:t>
            </a:r>
            <a:r>
              <a:rPr lang="es-ES_tradnl" sz="1400" dirty="0" err="1">
                <a:latin typeface="Arial Narrow" panose="020B0606020202030204" pitchFamily="34" charset="0"/>
              </a:rPr>
              <a:t>Cancio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dirty="0">
                <a:latin typeface="Arial Narrow" panose="020B0606020202030204" pitchFamily="34" charset="0"/>
              </a:rPr>
              <a:t> 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b="1" dirty="0">
                <a:latin typeface="Arial Narrow" panose="020B0606020202030204" pitchFamily="34" charset="0"/>
              </a:rPr>
              <a:t>MANUAL DE TÉCNICAS ANALÍTICAS PARA ALIMENTO ANIMAL </a:t>
            </a:r>
            <a:r>
              <a:rPr lang="es-ES_tradnl" sz="1400" b="1" dirty="0" smtClean="0">
                <a:latin typeface="Arial Narrow" panose="020B0606020202030204" pitchFamily="34" charset="0"/>
              </a:rPr>
              <a:t> Autores</a:t>
            </a:r>
            <a:r>
              <a:rPr lang="es-ES_tradnl" sz="1400" b="1" dirty="0">
                <a:latin typeface="Arial Narrow" panose="020B0606020202030204" pitchFamily="34" charset="0"/>
              </a:rPr>
              <a:t>:</a:t>
            </a:r>
            <a:r>
              <a:rPr lang="es-ES_tradnl" sz="1400" dirty="0">
                <a:latin typeface="Arial Narrow" panose="020B0606020202030204" pitchFamily="34" charset="0"/>
              </a:rPr>
              <a:t> Caridad Suárez Machín, Carmen </a:t>
            </a:r>
            <a:r>
              <a:rPr lang="es-ES_tradnl" sz="1400" dirty="0" smtClean="0">
                <a:latin typeface="Arial Narrow" panose="020B0606020202030204" pitchFamily="34" charset="0"/>
              </a:rPr>
              <a:t>Amarilis </a:t>
            </a:r>
            <a:r>
              <a:rPr lang="es-ES_tradnl" sz="1400" dirty="0">
                <a:latin typeface="Arial Narrow" panose="020B0606020202030204" pitchFamily="34" charset="0"/>
              </a:rPr>
              <a:t>Guevara Rodríguez, Emilia Carreras </a:t>
            </a:r>
            <a:r>
              <a:rPr lang="es-ES_tradnl" sz="1400" dirty="0" err="1">
                <a:latin typeface="Arial Narrow" panose="020B0606020202030204" pitchFamily="34" charset="0"/>
              </a:rPr>
              <a:t>Bocourt</a:t>
            </a:r>
            <a:r>
              <a:rPr lang="es-ES_tradnl" sz="1400" dirty="0">
                <a:latin typeface="Arial Narrow" panose="020B0606020202030204" pitchFamily="34" charset="0"/>
              </a:rPr>
              <a:t>, Dania Pino, </a:t>
            </a:r>
            <a:r>
              <a:rPr lang="es-ES_tradnl" sz="1400" dirty="0" err="1">
                <a:latin typeface="Arial Narrow" panose="020B0606020202030204" pitchFamily="34" charset="0"/>
              </a:rPr>
              <a:t>My</a:t>
            </a:r>
            <a:r>
              <a:rPr lang="es-ES_tradnl" sz="1400" dirty="0">
                <a:latin typeface="Arial Narrow" panose="020B0606020202030204" pitchFamily="34" charset="0"/>
              </a:rPr>
              <a:t>- </a:t>
            </a:r>
            <a:r>
              <a:rPr lang="es-ES_tradnl" sz="1400" dirty="0" err="1">
                <a:latin typeface="Arial Narrow" panose="020B0606020202030204" pitchFamily="34" charset="0"/>
              </a:rPr>
              <a:t>lai</a:t>
            </a:r>
            <a:r>
              <a:rPr lang="es-ES_tradnl" sz="1400" dirty="0">
                <a:latin typeface="Arial Narrow" panose="020B0606020202030204" pitchFamily="34" charset="0"/>
              </a:rPr>
              <a:t> Ibáñez Fuentes y Ana Lidia González Ramos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dirty="0">
                <a:latin typeface="Arial Narrow" panose="020B0606020202030204" pitchFamily="34" charset="0"/>
              </a:rPr>
              <a:t> 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b="1" dirty="0">
                <a:latin typeface="Arial Narrow" panose="020B0606020202030204" pitchFamily="34" charset="0"/>
              </a:rPr>
              <a:t>ALIMENTACIÓN ANIMAL A PARTIR DE LOS DERIVADOS DE LA AGROINDUSTRIA DE LA CAÑA DE </a:t>
            </a:r>
            <a:r>
              <a:rPr lang="es-ES_tradnl" sz="1400" b="1" dirty="0" smtClean="0">
                <a:latin typeface="Arial Narrow" panose="020B0606020202030204" pitchFamily="34" charset="0"/>
              </a:rPr>
              <a:t>AZÚCAR  Autores</a:t>
            </a:r>
            <a:r>
              <a:rPr lang="es-ES_tradnl" sz="1400" b="1" dirty="0">
                <a:latin typeface="Arial Narrow" panose="020B0606020202030204" pitchFamily="34" charset="0"/>
              </a:rPr>
              <a:t>: </a:t>
            </a:r>
            <a:r>
              <a:rPr lang="es-ES_tradnl" sz="1400" dirty="0">
                <a:latin typeface="Arial Narrow" panose="020B0606020202030204" pitchFamily="34" charset="0"/>
              </a:rPr>
              <a:t>Caridad Suárez Machín y Ana Lidia González Ramos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b="1" dirty="0">
                <a:latin typeface="Arial Narrow" panose="020B0606020202030204" pitchFamily="34" charset="0"/>
              </a:rPr>
              <a:t> 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b="1" dirty="0">
                <a:latin typeface="Arial Narrow" panose="020B0606020202030204" pitchFamily="34" charset="0"/>
              </a:rPr>
              <a:t>REVISTA ELECTRÓNICA ICIDCA SOBRE LOS DERIVADOS DE LA CAÑA DE AZÚCAR: NUEVO FORMATO </a:t>
            </a:r>
            <a:r>
              <a:rPr lang="es-ES_tradnl" sz="1400" b="1" dirty="0" smtClean="0">
                <a:latin typeface="Arial Narrow" panose="020B0606020202030204" pitchFamily="34" charset="0"/>
              </a:rPr>
              <a:t>DIGITAL  Autores</a:t>
            </a:r>
            <a:r>
              <a:rPr lang="es-ES_tradnl" sz="1400" b="1" dirty="0">
                <a:latin typeface="Arial Narrow" panose="020B0606020202030204" pitchFamily="34" charset="0"/>
              </a:rPr>
              <a:t>: </a:t>
            </a:r>
            <a:r>
              <a:rPr lang="es-ES_tradnl" sz="1400" dirty="0">
                <a:latin typeface="Arial Narrow" panose="020B0606020202030204" pitchFamily="34" charset="0"/>
              </a:rPr>
              <a:t>Aurora Martín González, </a:t>
            </a:r>
            <a:r>
              <a:rPr lang="es-ES_tradnl" sz="1400" dirty="0" err="1">
                <a:latin typeface="Arial Narrow" panose="020B0606020202030204" pitchFamily="34" charset="0"/>
              </a:rPr>
              <a:t>Maby</a:t>
            </a:r>
            <a:r>
              <a:rPr lang="es-ES_tradnl" sz="1400" dirty="0">
                <a:latin typeface="Arial Narrow" panose="020B0606020202030204" pitchFamily="34" charset="0"/>
              </a:rPr>
              <a:t> Hernández </a:t>
            </a:r>
            <a:r>
              <a:rPr lang="es-ES_tradnl" sz="1400" dirty="0" err="1">
                <a:latin typeface="Arial Narrow" panose="020B0606020202030204" pitchFamily="34" charset="0"/>
              </a:rPr>
              <a:t>Curbelo</a:t>
            </a:r>
            <a:r>
              <a:rPr lang="es-ES_tradnl" sz="1400" dirty="0">
                <a:latin typeface="Arial Narrow" panose="020B0606020202030204" pitchFamily="34" charset="0"/>
              </a:rPr>
              <a:t>, Georgina Michelena Álvarez, Gisela </a:t>
            </a:r>
            <a:r>
              <a:rPr lang="es-ES_tradnl" sz="1400" dirty="0" err="1">
                <a:latin typeface="Arial Narrow" panose="020B0606020202030204" pitchFamily="34" charset="0"/>
              </a:rPr>
              <a:t>Docampo</a:t>
            </a:r>
            <a:r>
              <a:rPr lang="es-ES_tradnl" sz="1400" dirty="0">
                <a:latin typeface="Arial Narrow" panose="020B0606020202030204" pitchFamily="34" charset="0"/>
              </a:rPr>
              <a:t> Alba, </a:t>
            </a:r>
            <a:r>
              <a:rPr lang="es-ES_tradnl" sz="1400" dirty="0" err="1">
                <a:latin typeface="Arial Narrow" panose="020B0606020202030204" pitchFamily="34" charset="0"/>
              </a:rPr>
              <a:t>Nayancy</a:t>
            </a:r>
            <a:r>
              <a:rPr lang="es-ES_tradnl" sz="1400" dirty="0">
                <a:latin typeface="Arial Narrow" panose="020B0606020202030204" pitchFamily="34" charset="0"/>
              </a:rPr>
              <a:t> Jaime Salomón y Hermys Rojas Núñez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dirty="0">
                <a:latin typeface="Arial Narrow" panose="020B0606020202030204" pitchFamily="34" charset="0"/>
              </a:rPr>
              <a:t> 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b="1" dirty="0">
                <a:latin typeface="Arial Narrow" panose="020B0606020202030204" pitchFamily="34" charset="0"/>
              </a:rPr>
              <a:t>DESARROLLO DE UN PANEL DE CONTROL INTERACTIVO PARA LA VISUALIZACIÓN DE LA INFORMACIÓN HISTÓRICA DE LAS MUESTRAS DE MIELES FINALES ANALIZADAS EN EL LABORATORIO </a:t>
            </a:r>
            <a:r>
              <a:rPr lang="es-ES_tradnl" sz="1400" b="1" dirty="0" smtClean="0">
                <a:latin typeface="Arial Narrow" panose="020B0606020202030204" pitchFamily="34" charset="0"/>
              </a:rPr>
              <a:t>LEYCAL Autores</a:t>
            </a:r>
            <a:r>
              <a:rPr lang="es-ES_tradnl" sz="1400" b="1" dirty="0">
                <a:latin typeface="Arial Narrow" panose="020B0606020202030204" pitchFamily="34" charset="0"/>
              </a:rPr>
              <a:t>:</a:t>
            </a:r>
            <a:r>
              <a:rPr lang="es-ES_tradnl" sz="1400" dirty="0">
                <a:latin typeface="Arial Narrow" panose="020B0606020202030204" pitchFamily="34" charset="0"/>
              </a:rPr>
              <a:t> Mauricio Ribas García, Mabel Viñals Verde, </a:t>
            </a:r>
            <a:r>
              <a:rPr lang="es-ES_tradnl" sz="1400" dirty="0" err="1">
                <a:latin typeface="Arial Narrow" panose="020B0606020202030204" pitchFamily="34" charset="0"/>
              </a:rPr>
              <a:t>Milaydis</a:t>
            </a:r>
            <a:r>
              <a:rPr lang="es-ES_tradnl" sz="1400" dirty="0">
                <a:latin typeface="Arial Narrow" panose="020B0606020202030204" pitchFamily="34" charset="0"/>
              </a:rPr>
              <a:t> Reyna Hernández, Digna </a:t>
            </a:r>
            <a:r>
              <a:rPr lang="es-ES_tradnl" sz="1400" dirty="0" err="1">
                <a:latin typeface="Arial Narrow" panose="020B0606020202030204" pitchFamily="34" charset="0"/>
              </a:rPr>
              <a:t>Achon</a:t>
            </a:r>
            <a:r>
              <a:rPr lang="es-ES_tradnl" sz="1400" dirty="0">
                <a:latin typeface="Arial Narrow" panose="020B0606020202030204" pitchFamily="34" charset="0"/>
              </a:rPr>
              <a:t> </a:t>
            </a:r>
            <a:r>
              <a:rPr lang="es-ES_tradnl" sz="1400" dirty="0" err="1">
                <a:latin typeface="Arial Narrow" panose="020B0606020202030204" pitchFamily="34" charset="0"/>
              </a:rPr>
              <a:t>Cheng</a:t>
            </a:r>
            <a:r>
              <a:rPr lang="es-ES_tradnl" sz="1400" dirty="0">
                <a:latin typeface="Arial Narrow" panose="020B0606020202030204" pitchFamily="34" charset="0"/>
              </a:rPr>
              <a:t>, Lucía González Hernández, Juana María Chanfón </a:t>
            </a:r>
            <a:r>
              <a:rPr lang="es-ES_tradnl" sz="1400" dirty="0" smtClean="0">
                <a:latin typeface="Arial Narrow" panose="020B0606020202030204" pitchFamily="34" charset="0"/>
              </a:rPr>
              <a:t>Curbelo</a:t>
            </a:r>
          </a:p>
          <a:p>
            <a:pPr algn="just"/>
            <a:endParaRPr lang="es-ES_tradnl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b="1" dirty="0">
                <a:latin typeface="Arial Narrow" panose="020B0606020202030204" pitchFamily="34" charset="0"/>
              </a:rPr>
              <a:t>EVALUACIÓN DEL PROCESO DE PRODUCCIÓN DE GLUCOSA A PARTIR DE SACAROSA EN LA UEB ARGENTINA.  Autores:</a:t>
            </a:r>
            <a:r>
              <a:rPr lang="es-ES_tradnl" sz="1400" dirty="0">
                <a:latin typeface="Arial Narrow" panose="020B0606020202030204" pitchFamily="34" charset="0"/>
              </a:rPr>
              <a:t> </a:t>
            </a:r>
            <a:r>
              <a:rPr lang="es-ES_tradnl" sz="1400" dirty="0" err="1">
                <a:latin typeface="Arial Narrow" panose="020B0606020202030204" pitchFamily="34" charset="0"/>
              </a:rPr>
              <a:t>Liesbel</a:t>
            </a:r>
            <a:r>
              <a:rPr lang="es-ES_tradnl" sz="1400" dirty="0">
                <a:latin typeface="Arial Narrow" panose="020B0606020202030204" pitchFamily="34" charset="0"/>
              </a:rPr>
              <a:t> René Díaz </a:t>
            </a:r>
            <a:r>
              <a:rPr lang="es-ES_tradnl" sz="1400" dirty="0" err="1">
                <a:latin typeface="Arial Narrow" panose="020B0606020202030204" pitchFamily="34" charset="0"/>
              </a:rPr>
              <a:t>Chavez</a:t>
            </a:r>
            <a:r>
              <a:rPr lang="es-ES_tradnl" sz="1400" dirty="0">
                <a:latin typeface="Arial Narrow" panose="020B0606020202030204" pitchFamily="34" charset="0"/>
              </a:rPr>
              <a:t>, Guillermo Alejandro González Pedroso, Alejandro </a:t>
            </a:r>
            <a:r>
              <a:rPr lang="es-ES_tradnl" sz="1400" dirty="0" err="1">
                <a:latin typeface="Arial Narrow" panose="020B0606020202030204" pitchFamily="34" charset="0"/>
              </a:rPr>
              <a:t>Fonte</a:t>
            </a:r>
            <a:r>
              <a:rPr lang="es-ES_tradnl" sz="1400" dirty="0">
                <a:latin typeface="Arial Narrow" panose="020B0606020202030204" pitchFamily="34" charset="0"/>
              </a:rPr>
              <a:t> Pérez, Lourdes Zumalacárregui de Cárdenas, </a:t>
            </a:r>
            <a:r>
              <a:rPr lang="es-ES_tradnl" sz="1400" dirty="0" err="1">
                <a:latin typeface="Arial Narrow" panose="020B0606020202030204" pitchFamily="34" charset="0"/>
              </a:rPr>
              <a:t>Osney</a:t>
            </a:r>
            <a:r>
              <a:rPr lang="es-ES_tradnl" sz="1400" dirty="0">
                <a:latin typeface="Arial Narrow" panose="020B0606020202030204" pitchFamily="34" charset="0"/>
              </a:rPr>
              <a:t> Pérez </a:t>
            </a:r>
            <a:r>
              <a:rPr lang="es-ES_tradnl" sz="1400" dirty="0" err="1" smtClean="0">
                <a:latin typeface="Arial Narrow" panose="020B0606020202030204" pitchFamily="34" charset="0"/>
              </a:rPr>
              <a:t>Ones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251520" y="404664"/>
            <a:ext cx="864096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7250469" y="-48927"/>
            <a:ext cx="1614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latin typeface="Agency FB" panose="020B0503020202020204" pitchFamily="34" charset="0"/>
              </a:rPr>
              <a:t>Logro  </a:t>
            </a:r>
            <a:r>
              <a:rPr lang="es-MX" sz="2400" b="1" dirty="0" smtClean="0">
                <a:latin typeface="Agency FB" panose="020B0503020202020204" pitchFamily="34" charset="0"/>
              </a:rPr>
              <a:t>ICIDCA</a:t>
            </a:r>
            <a:endParaRPr lang="es-ES" sz="2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0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/>
          <a:stretch/>
        </p:blipFill>
        <p:spPr bwMode="auto">
          <a:xfrm>
            <a:off x="-16336" y="-27384"/>
            <a:ext cx="916033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51520" y="0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>
                <a:latin typeface="Agency FB" panose="020B0503020202020204" pitchFamily="34" charset="0"/>
              </a:rPr>
              <a:t>PREMIOS OTORGADOS POR EL CCC </a:t>
            </a:r>
            <a:r>
              <a:rPr lang="es-ES_tradnl" sz="1600" b="1" dirty="0" smtClean="0">
                <a:latin typeface="Agency FB" panose="020B0503020202020204" pitchFamily="34" charset="0"/>
              </a:rPr>
              <a:t>2020</a:t>
            </a:r>
            <a:endParaRPr lang="es-ES" sz="1600" dirty="0">
              <a:latin typeface="Agency FB" panose="020B0503020202020204" pitchFamily="34" charset="0"/>
            </a:endParaRPr>
          </a:p>
          <a:p>
            <a:r>
              <a:rPr lang="es-ES_tradnl" sz="1600" dirty="0" smtClean="0">
                <a:latin typeface="Agency FB" panose="020B0503020202020204" pitchFamily="34" charset="0"/>
              </a:rPr>
              <a:t> </a:t>
            </a:r>
            <a:r>
              <a:rPr lang="es-ES_tradnl" sz="1600" dirty="0">
                <a:latin typeface="Agency FB" panose="020B0503020202020204" pitchFamily="34" charset="0"/>
              </a:rPr>
              <a:t> </a:t>
            </a:r>
            <a:endParaRPr lang="es-ES" sz="1600" dirty="0">
              <a:latin typeface="Agency FB" panose="020B0503020202020204" pitchFamily="34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251520" y="404664"/>
            <a:ext cx="864096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251520" y="548680"/>
            <a:ext cx="8784975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400" b="1" dirty="0">
                <a:latin typeface="Arial Narrow" panose="020B0606020202030204" pitchFamily="34" charset="0"/>
              </a:rPr>
              <a:t>PROPUESTA DE INCORPORACIÓN DE UNA LÍNEA DE MANITOL EN LA UEB “IGNACIO AGRAMONTE”</a:t>
            </a:r>
            <a:r>
              <a:rPr lang="es-ES_tradnl" sz="1400" dirty="0">
                <a:latin typeface="Arial Narrow" panose="020B0606020202030204" pitchFamily="34" charset="0"/>
              </a:rPr>
              <a:t>  </a:t>
            </a:r>
            <a:r>
              <a:rPr lang="es-ES_tradnl" sz="1400" b="1" dirty="0">
                <a:latin typeface="Arial Narrow" panose="020B0606020202030204" pitchFamily="34" charset="0"/>
              </a:rPr>
              <a:t>Autores:</a:t>
            </a:r>
            <a:r>
              <a:rPr lang="es-ES_tradnl" sz="1400" dirty="0">
                <a:latin typeface="Arial Narrow" panose="020B0606020202030204" pitchFamily="34" charset="0"/>
              </a:rPr>
              <a:t> Abel Hidalgo Benítez, Guillermo Alejandro González Pedroso, Alejandro </a:t>
            </a:r>
            <a:r>
              <a:rPr lang="es-ES_tradnl" sz="1400" dirty="0" err="1">
                <a:latin typeface="Arial Narrow" panose="020B0606020202030204" pitchFamily="34" charset="0"/>
              </a:rPr>
              <a:t>Fonte</a:t>
            </a:r>
            <a:r>
              <a:rPr lang="es-ES_tradnl" sz="1400" dirty="0">
                <a:latin typeface="Arial Narrow" panose="020B0606020202030204" pitchFamily="34" charset="0"/>
              </a:rPr>
              <a:t> Pérez, Lourdes Zumalacárregui de Cárdenas, </a:t>
            </a:r>
            <a:r>
              <a:rPr lang="es-ES_tradnl" sz="1400" dirty="0" err="1">
                <a:latin typeface="Arial Narrow" panose="020B0606020202030204" pitchFamily="34" charset="0"/>
              </a:rPr>
              <a:t>Osney</a:t>
            </a:r>
            <a:r>
              <a:rPr lang="es-ES_tradnl" sz="1400" dirty="0">
                <a:latin typeface="Arial Narrow" panose="020B0606020202030204" pitchFamily="34" charset="0"/>
              </a:rPr>
              <a:t> Pérez </a:t>
            </a:r>
            <a:r>
              <a:rPr lang="es-ES_tradnl" sz="1400" dirty="0" err="1">
                <a:latin typeface="Arial Narrow" panose="020B0606020202030204" pitchFamily="34" charset="0"/>
              </a:rPr>
              <a:t>Ones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endParaRPr lang="es-ES_tradnl" sz="1400" b="1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b="1" dirty="0" smtClean="0">
                <a:latin typeface="Arial Narrow" panose="020B0606020202030204" pitchFamily="34" charset="0"/>
              </a:rPr>
              <a:t>EVALUACIÓN </a:t>
            </a:r>
            <a:r>
              <a:rPr lang="es-ES_tradnl" sz="1400" b="1" dirty="0">
                <a:latin typeface="Arial Narrow" panose="020B0606020202030204" pitchFamily="34" charset="0"/>
              </a:rPr>
              <a:t>DEL PROCESO DE PRODUCCIÓN DE SIROPE DE FRUCTO-OLIGOSACÁRIDOS EN UNA PLANTA DE SORBITOL “IGNACIO AGRAMONTE” 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b="1" dirty="0">
                <a:latin typeface="Arial Narrow" panose="020B0606020202030204" pitchFamily="34" charset="0"/>
              </a:rPr>
              <a:t>Autores:</a:t>
            </a:r>
            <a:r>
              <a:rPr lang="es-ES_tradnl" sz="1400" dirty="0">
                <a:latin typeface="Arial Narrow" panose="020B0606020202030204" pitchFamily="34" charset="0"/>
              </a:rPr>
              <a:t> Héctor Mengana Domínguez, Alejandro </a:t>
            </a:r>
            <a:r>
              <a:rPr lang="es-ES_tradnl" sz="1400" dirty="0" err="1">
                <a:latin typeface="Arial Narrow" panose="020B0606020202030204" pitchFamily="34" charset="0"/>
              </a:rPr>
              <a:t>Fonte</a:t>
            </a:r>
            <a:r>
              <a:rPr lang="es-ES_tradnl" sz="1400" dirty="0">
                <a:latin typeface="Arial Narrow" panose="020B0606020202030204" pitchFamily="34" charset="0"/>
              </a:rPr>
              <a:t> Pérez, Guillermo Alejandro González Pedroso, Lourdes Zumalacárregui de Cárdenas, </a:t>
            </a:r>
            <a:r>
              <a:rPr lang="es-ES_tradnl" sz="1400" dirty="0" err="1">
                <a:latin typeface="Arial Narrow" panose="020B0606020202030204" pitchFamily="34" charset="0"/>
              </a:rPr>
              <a:t>Osney</a:t>
            </a:r>
            <a:r>
              <a:rPr lang="es-ES_tradnl" sz="1400" dirty="0">
                <a:latin typeface="Arial Narrow" panose="020B0606020202030204" pitchFamily="34" charset="0"/>
              </a:rPr>
              <a:t> Pérez </a:t>
            </a:r>
            <a:r>
              <a:rPr lang="es-ES_tradnl" sz="1400" dirty="0" err="1">
                <a:latin typeface="Arial Narrow" panose="020B0606020202030204" pitchFamily="34" charset="0"/>
              </a:rPr>
              <a:t>Ones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dirty="0">
                <a:latin typeface="Arial Narrow" panose="020B0606020202030204" pitchFamily="34" charset="0"/>
              </a:rPr>
              <a:t> 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b="1" dirty="0">
                <a:latin typeface="Arial Narrow" panose="020B0606020202030204" pitchFamily="34" charset="0"/>
              </a:rPr>
              <a:t>DETERMINACIÓN EXPERIMENTAL DE LAS MEJORES CONDICIONES DE HIDRÓLISIS ENZIMÁTICA DE LA </a:t>
            </a:r>
            <a:r>
              <a:rPr lang="es-ES_tradnl" sz="1400" b="1" dirty="0" err="1" smtClean="0">
                <a:latin typeface="Arial Narrow" panose="020B0606020202030204" pitchFamily="34" charset="0"/>
              </a:rPr>
              <a:t>SACAROSAAutores</a:t>
            </a:r>
            <a:r>
              <a:rPr lang="es-ES_tradnl" sz="1400" b="1" dirty="0">
                <a:latin typeface="Arial Narrow" panose="020B0606020202030204" pitchFamily="34" charset="0"/>
              </a:rPr>
              <a:t>:</a:t>
            </a:r>
            <a:r>
              <a:rPr lang="es-ES_tradnl" sz="1400" dirty="0">
                <a:latin typeface="Arial Narrow" panose="020B0606020202030204" pitchFamily="34" charset="0"/>
              </a:rPr>
              <a:t> Sara Mendoza Ferrer, Yeider Rodríguez Molina, Mauricio Ribas García, Jorge García González, </a:t>
            </a:r>
            <a:r>
              <a:rPr lang="es-ES_tradnl" sz="1400" dirty="0" err="1">
                <a:latin typeface="Arial Narrow" panose="020B0606020202030204" pitchFamily="34" charset="0"/>
              </a:rPr>
              <a:t>Liván</a:t>
            </a:r>
            <a:r>
              <a:rPr lang="es-ES_tradnl" sz="1400" dirty="0">
                <a:latin typeface="Arial Narrow" panose="020B0606020202030204" pitchFamily="34" charset="0"/>
              </a:rPr>
              <a:t> Alba, Indira Álvarez </a:t>
            </a:r>
            <a:r>
              <a:rPr lang="es-ES_tradnl" sz="1400" dirty="0" smtClean="0">
                <a:latin typeface="Arial Narrow" panose="020B0606020202030204" pitchFamily="34" charset="0"/>
              </a:rPr>
              <a:t>Quesada</a:t>
            </a:r>
          </a:p>
          <a:p>
            <a:pPr algn="just"/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b="1" dirty="0">
                <a:latin typeface="Arial Narrow" panose="020B0606020202030204" pitchFamily="34" charset="0"/>
              </a:rPr>
              <a:t>MANUAL ACTUALIZADO DE PREPARACIÓN Y EMPLEO DE LOS PRODUCTOS QUÍMICOS EN LA INDUSTRIA </a:t>
            </a:r>
            <a:r>
              <a:rPr lang="es-ES_tradnl" sz="1400" b="1" dirty="0" smtClean="0">
                <a:latin typeface="Arial Narrow" panose="020B0606020202030204" pitchFamily="34" charset="0"/>
              </a:rPr>
              <a:t>AZUCARERA Autores</a:t>
            </a:r>
            <a:r>
              <a:rPr lang="es-ES_tradnl" sz="1400" b="1" dirty="0">
                <a:latin typeface="Arial Narrow" panose="020B0606020202030204" pitchFamily="34" charset="0"/>
              </a:rPr>
              <a:t>:</a:t>
            </a:r>
            <a:r>
              <a:rPr lang="es-ES_tradnl" sz="1400" dirty="0">
                <a:latin typeface="Arial Narrow" panose="020B0606020202030204" pitchFamily="34" charset="0"/>
              </a:rPr>
              <a:t> Juana María </a:t>
            </a:r>
            <a:r>
              <a:rPr lang="es-ES_tradnl" sz="1400" dirty="0" err="1">
                <a:latin typeface="Arial Narrow" panose="020B0606020202030204" pitchFamily="34" charset="0"/>
              </a:rPr>
              <a:t>Chanfón</a:t>
            </a:r>
            <a:r>
              <a:rPr lang="es-ES_tradnl" sz="1400" dirty="0">
                <a:latin typeface="Arial Narrow" panose="020B0606020202030204" pitchFamily="34" charset="0"/>
              </a:rPr>
              <a:t> </a:t>
            </a:r>
            <a:r>
              <a:rPr lang="es-ES_tradnl" sz="1400" dirty="0" err="1">
                <a:latin typeface="Arial Narrow" panose="020B0606020202030204" pitchFamily="34" charset="0"/>
              </a:rPr>
              <a:t>Curbelo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dirty="0">
                <a:latin typeface="Arial Narrow" panose="020B0606020202030204" pitchFamily="34" charset="0"/>
              </a:rPr>
              <a:t> 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b="1" dirty="0">
                <a:latin typeface="Arial Narrow" panose="020B0606020202030204" pitchFamily="34" charset="0"/>
              </a:rPr>
              <a:t>MANUAL DE BUENAS PRÁCTICAS DE FABRICACIÓN DE AZÚCAR </a:t>
            </a:r>
            <a:r>
              <a:rPr lang="es-ES_tradnl" sz="1400" b="1" dirty="0" smtClean="0">
                <a:latin typeface="Arial Narrow" panose="020B0606020202030204" pitchFamily="34" charset="0"/>
              </a:rPr>
              <a:t>CRUDO Autores</a:t>
            </a:r>
            <a:r>
              <a:rPr lang="es-ES_tradnl" sz="1400" b="1" dirty="0">
                <a:latin typeface="Arial Narrow" panose="020B0606020202030204" pitchFamily="34" charset="0"/>
              </a:rPr>
              <a:t>:</a:t>
            </a:r>
            <a:r>
              <a:rPr lang="es-ES_tradnl" sz="1400" dirty="0">
                <a:latin typeface="Arial Narrow" panose="020B0606020202030204" pitchFamily="34" charset="0"/>
              </a:rPr>
              <a:t> Mabel Viñals Verde y Juana María </a:t>
            </a:r>
            <a:r>
              <a:rPr lang="es-ES_tradnl" sz="1400" dirty="0" err="1">
                <a:latin typeface="Arial Narrow" panose="020B0606020202030204" pitchFamily="34" charset="0"/>
              </a:rPr>
              <a:t>Chanfón</a:t>
            </a:r>
            <a:r>
              <a:rPr lang="es-ES_tradnl" sz="1400" dirty="0">
                <a:latin typeface="Arial Narrow" panose="020B0606020202030204" pitchFamily="34" charset="0"/>
              </a:rPr>
              <a:t> </a:t>
            </a:r>
            <a:r>
              <a:rPr lang="es-ES_tradnl" sz="1400" dirty="0" err="1">
                <a:latin typeface="Arial Narrow" panose="020B0606020202030204" pitchFamily="34" charset="0"/>
              </a:rPr>
              <a:t>Curbelo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dirty="0">
                <a:latin typeface="Arial Narrow" panose="020B0606020202030204" pitchFamily="34" charset="0"/>
              </a:rPr>
              <a:t> 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b="1" dirty="0">
                <a:latin typeface="Arial Narrow" panose="020B0606020202030204" pitchFamily="34" charset="0"/>
              </a:rPr>
              <a:t>ASESORÍA TÉCNICA EN REPARACIÓN DE CALDERA EN LA DESTILERÍA </a:t>
            </a:r>
            <a:r>
              <a:rPr lang="es-ES_tradnl" sz="1400" b="1" dirty="0" smtClean="0">
                <a:latin typeface="Arial Narrow" panose="020B0606020202030204" pitchFamily="34" charset="0"/>
              </a:rPr>
              <a:t>HABANA Autores</a:t>
            </a:r>
            <a:r>
              <a:rPr lang="es-ES_tradnl" sz="1400" b="1" dirty="0">
                <a:latin typeface="Arial Narrow" panose="020B0606020202030204" pitchFamily="34" charset="0"/>
              </a:rPr>
              <a:t>:</a:t>
            </a:r>
            <a:r>
              <a:rPr lang="es-ES_tradnl" sz="1400" dirty="0">
                <a:latin typeface="Arial Narrow" panose="020B0606020202030204" pitchFamily="34" charset="0"/>
              </a:rPr>
              <a:t> Moisés García, José Luis </a:t>
            </a:r>
            <a:r>
              <a:rPr lang="es-ES_tradnl" sz="1400" dirty="0" smtClean="0">
                <a:latin typeface="Arial Narrow" panose="020B0606020202030204" pitchFamily="34" charset="0"/>
              </a:rPr>
              <a:t>Toca</a:t>
            </a:r>
          </a:p>
          <a:p>
            <a:pPr algn="just"/>
            <a:r>
              <a:rPr lang="es-ES_tradnl" sz="1400" b="1" dirty="0" smtClean="0">
                <a:latin typeface="Arial Narrow" panose="020B0606020202030204" pitchFamily="34" charset="0"/>
              </a:rPr>
              <a:t>ASESORÍA </a:t>
            </a:r>
            <a:r>
              <a:rPr lang="es-ES_tradnl" sz="1400" b="1" dirty="0">
                <a:latin typeface="Arial Narrow" panose="020B0606020202030204" pitchFamily="34" charset="0"/>
              </a:rPr>
              <a:t>TÉCNICA EN OPERACIÓN DEL CENTRAL AZUCARERO HÉCTOR </a:t>
            </a:r>
            <a:r>
              <a:rPr lang="es-ES_tradnl" sz="1400" b="1" dirty="0" smtClean="0">
                <a:latin typeface="Arial Narrow" panose="020B0606020202030204" pitchFamily="34" charset="0"/>
              </a:rPr>
              <a:t>MOLINA Autores</a:t>
            </a:r>
            <a:r>
              <a:rPr lang="es-ES_tradnl" sz="1400" b="1" dirty="0">
                <a:latin typeface="Arial Narrow" panose="020B0606020202030204" pitchFamily="34" charset="0"/>
              </a:rPr>
              <a:t>:</a:t>
            </a:r>
            <a:r>
              <a:rPr lang="es-ES_tradnl" sz="1400" dirty="0">
                <a:latin typeface="Arial Narrow" panose="020B0606020202030204" pitchFamily="34" charset="0"/>
              </a:rPr>
              <a:t> Leopoldo </a:t>
            </a:r>
            <a:r>
              <a:rPr lang="es-ES_tradnl" sz="1400" dirty="0" err="1">
                <a:latin typeface="Arial Narrow" panose="020B0606020202030204" pitchFamily="34" charset="0"/>
              </a:rPr>
              <a:t>Rostgaard</a:t>
            </a:r>
            <a:r>
              <a:rPr lang="es-ES_tradnl" sz="1400" dirty="0">
                <a:latin typeface="Arial Narrow" panose="020B0606020202030204" pitchFamily="34" charset="0"/>
              </a:rPr>
              <a:t> Beltrán, Abel </a:t>
            </a:r>
            <a:r>
              <a:rPr lang="es-ES_tradnl" sz="1400" dirty="0" err="1">
                <a:latin typeface="Arial Narrow" panose="020B0606020202030204" pitchFamily="34" charset="0"/>
              </a:rPr>
              <a:t>Verdecia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dirty="0">
                <a:latin typeface="Arial Narrow" panose="020B0606020202030204" pitchFamily="34" charset="0"/>
              </a:rPr>
              <a:t> 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b="1" dirty="0">
                <a:latin typeface="Arial Narrow" panose="020B0606020202030204" pitchFamily="34" charset="0"/>
              </a:rPr>
              <a:t>PRODUCCIÓN Y EVALUACIÓN PRELIMINAR DEL INHIBIDOR DE LA CORROSIÓN </a:t>
            </a:r>
            <a:r>
              <a:rPr lang="es-ES_tradnl" sz="1400" b="1" dirty="0" smtClean="0">
                <a:latin typeface="Arial Narrow" panose="020B0606020202030204" pitchFamily="34" charset="0"/>
              </a:rPr>
              <a:t>ANTICOR-208 Autores</a:t>
            </a:r>
            <a:r>
              <a:rPr lang="es-ES_tradnl" sz="1400" b="1" dirty="0">
                <a:latin typeface="Arial Narrow" panose="020B0606020202030204" pitchFamily="34" charset="0"/>
              </a:rPr>
              <a:t>:</a:t>
            </a:r>
            <a:r>
              <a:rPr lang="es-ES_tradnl" sz="1400" dirty="0">
                <a:latin typeface="Arial Narrow" panose="020B0606020202030204" pitchFamily="34" charset="0"/>
              </a:rPr>
              <a:t> </a:t>
            </a:r>
            <a:r>
              <a:rPr lang="es-ES_tradnl" sz="1400" dirty="0" err="1">
                <a:latin typeface="Arial Narrow" panose="020B0606020202030204" pitchFamily="34" charset="0"/>
              </a:rPr>
              <a:t>Annabellis</a:t>
            </a:r>
            <a:r>
              <a:rPr lang="es-ES_tradnl" sz="1400" dirty="0">
                <a:latin typeface="Arial Narrow" panose="020B0606020202030204" pitchFamily="34" charset="0"/>
              </a:rPr>
              <a:t> Remedio </a:t>
            </a:r>
            <a:r>
              <a:rPr lang="es-ES_tradnl" sz="1400" dirty="0" err="1">
                <a:latin typeface="Arial Narrow" panose="020B0606020202030204" pitchFamily="34" charset="0"/>
              </a:rPr>
              <a:t>Gandol</a:t>
            </a:r>
            <a:r>
              <a:rPr lang="es-ES_tradnl" sz="1400" dirty="0">
                <a:latin typeface="Arial Narrow" panose="020B0606020202030204" pitchFamily="34" charset="0"/>
              </a:rPr>
              <a:t>, Indira Álvarez Quesada, Yeider Rodríguez </a:t>
            </a:r>
            <a:r>
              <a:rPr lang="es-ES_tradnl" sz="1400" dirty="0" smtClean="0">
                <a:latin typeface="Arial Narrow" panose="020B0606020202030204" pitchFamily="34" charset="0"/>
              </a:rPr>
              <a:t>Molina</a:t>
            </a:r>
          </a:p>
          <a:p>
            <a:pPr algn="just"/>
            <a:endParaRPr lang="es-ES_tradnl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b="1" dirty="0" smtClean="0">
                <a:latin typeface="Arial Narrow" panose="020B0606020202030204" pitchFamily="34" charset="0"/>
              </a:rPr>
              <a:t>REGISTRO DEL BIOFUNGICIDA GLUTICID   Autores:</a:t>
            </a:r>
            <a:r>
              <a:rPr lang="es-ES_tradnl" sz="1400" dirty="0" smtClean="0">
                <a:latin typeface="Arial Narrow" panose="020B0606020202030204" pitchFamily="34" charset="0"/>
              </a:rPr>
              <a:t> Vivian León Fernández, Ana Nelis San Juan Rodríguez, Daisy </a:t>
            </a:r>
            <a:r>
              <a:rPr lang="es-ES_tradnl" sz="1400" dirty="0" err="1" smtClean="0">
                <a:latin typeface="Arial Narrow" panose="020B0606020202030204" pitchFamily="34" charset="0"/>
              </a:rPr>
              <a:t>Dopico</a:t>
            </a:r>
            <a:r>
              <a:rPr lang="es-ES_tradnl" sz="1400" dirty="0" smtClean="0">
                <a:latin typeface="Arial Narrow" panose="020B0606020202030204" pitchFamily="34" charset="0"/>
              </a:rPr>
              <a:t>  Ramírez, </a:t>
            </a:r>
            <a:r>
              <a:rPr lang="es-ES_tradnl" sz="1400" dirty="0" err="1" smtClean="0">
                <a:latin typeface="Arial Narrow" panose="020B0606020202030204" pitchFamily="34" charset="0"/>
              </a:rPr>
              <a:t>Marlyn</a:t>
            </a:r>
            <a:r>
              <a:rPr lang="es-ES_tradnl" sz="1400" dirty="0" smtClean="0">
                <a:latin typeface="Arial Narrow" panose="020B0606020202030204" pitchFamily="34" charset="0"/>
              </a:rPr>
              <a:t> Pérez Rodríguez, María Elena Díaz de Villegas, Bárbara Rodríguez González, Belkis Hernández, Reinaldo Acosta </a:t>
            </a:r>
            <a:r>
              <a:rPr lang="es-ES_tradnl" sz="1400" dirty="0" err="1" smtClean="0">
                <a:latin typeface="Arial Narrow" panose="020B0606020202030204" pitchFamily="34" charset="0"/>
              </a:rPr>
              <a:t>Paez</a:t>
            </a:r>
            <a:r>
              <a:rPr lang="es-ES_tradnl" sz="1400" dirty="0" smtClean="0">
                <a:latin typeface="Arial Narrow" panose="020B0606020202030204" pitchFamily="34" charset="0"/>
              </a:rPr>
              <a:t>, Natividad N. Oliva </a:t>
            </a:r>
            <a:r>
              <a:rPr lang="es-ES_tradnl" sz="1400" dirty="0" err="1" smtClean="0">
                <a:latin typeface="Arial Narrow" panose="020B0606020202030204" pitchFamily="34" charset="0"/>
              </a:rPr>
              <a:t>Llanes</a:t>
            </a:r>
            <a:r>
              <a:rPr lang="es-ES_tradnl" sz="1400" dirty="0" smtClean="0">
                <a:latin typeface="Arial Narrow" panose="020B0606020202030204" pitchFamily="34" charset="0"/>
              </a:rPr>
              <a:t>, Pilar Villa Gómez, </a:t>
            </a:r>
            <a:r>
              <a:rPr lang="es-ES_tradnl" sz="1400" dirty="0" err="1" smtClean="0">
                <a:latin typeface="Arial Narrow" panose="020B0606020202030204" pitchFamily="34" charset="0"/>
              </a:rPr>
              <a:t>Anisley</a:t>
            </a:r>
            <a:r>
              <a:rPr lang="es-ES_tradnl" sz="1400" dirty="0" smtClean="0">
                <a:latin typeface="Arial Narrow" panose="020B0606020202030204" pitchFamily="34" charset="0"/>
              </a:rPr>
              <a:t> Barrios Hernández</a:t>
            </a:r>
          </a:p>
          <a:p>
            <a:pPr algn="just"/>
            <a:endParaRPr lang="es-ES_tradnl" sz="1400" dirty="0">
              <a:latin typeface="Arial Narrow" panose="020B0606020202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250469" y="-48927"/>
            <a:ext cx="1614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latin typeface="Agency FB" panose="020B0503020202020204" pitchFamily="34" charset="0"/>
              </a:rPr>
              <a:t>Logro  </a:t>
            </a:r>
            <a:r>
              <a:rPr lang="es-MX" sz="2400" b="1" dirty="0" smtClean="0">
                <a:latin typeface="Agency FB" panose="020B0503020202020204" pitchFamily="34" charset="0"/>
              </a:rPr>
              <a:t>ICIDCA</a:t>
            </a:r>
            <a:endParaRPr lang="es-ES" sz="2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8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/>
          <a:stretch/>
        </p:blipFill>
        <p:spPr bwMode="auto">
          <a:xfrm>
            <a:off x="-16336" y="-27384"/>
            <a:ext cx="916033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44016" y="82942"/>
            <a:ext cx="88924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latin typeface="Arial Narrow" panose="020B0606020202030204" pitchFamily="34" charset="0"/>
              </a:rPr>
              <a:t>PREMIOS </a:t>
            </a:r>
            <a:r>
              <a:rPr lang="es-ES_tradnl" sz="1600" b="1" dirty="0">
                <a:latin typeface="Arial Narrow" panose="020B0606020202030204" pitchFamily="34" charset="0"/>
              </a:rPr>
              <a:t>OTORGADOS POR EL CCC 2020</a:t>
            </a:r>
            <a:endParaRPr lang="es-ES" sz="16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b="1" dirty="0">
                <a:latin typeface="Arial Narrow" panose="020B0606020202030204" pitchFamily="34" charset="0"/>
              </a:rPr>
              <a:t> 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b="1" dirty="0">
                <a:latin typeface="Arial Narrow" panose="020B0606020202030204" pitchFamily="34" charset="0"/>
              </a:rPr>
              <a:t>PAQUETES TECNOLÓGICOS: UNA OPORTUNIDAD PARA EL ENCADENAMIENTO AZCUBA-MINAG Autores:</a:t>
            </a:r>
            <a:r>
              <a:rPr lang="es-ES_tradnl" sz="1400" dirty="0">
                <a:latin typeface="Arial Narrow" panose="020B0606020202030204" pitchFamily="34" charset="0"/>
              </a:rPr>
              <a:t> </a:t>
            </a:r>
            <a:r>
              <a:rPr lang="es-ES_tradnl" sz="1400" dirty="0" err="1">
                <a:latin typeface="Arial Narrow" panose="020B0606020202030204" pitchFamily="34" charset="0"/>
              </a:rPr>
              <a:t>Anisley</a:t>
            </a:r>
            <a:r>
              <a:rPr lang="es-ES_tradnl" sz="1400" dirty="0">
                <a:latin typeface="Arial Narrow" panose="020B0606020202030204" pitchFamily="34" charset="0"/>
              </a:rPr>
              <a:t> Barrios Hernández, Ana Nelis San Juan Rodríguez, Daisy Dopico Ramírez, Marlyn Pérez Rodríguez, William Cabrera Díaz, Tania Casero, </a:t>
            </a:r>
            <a:r>
              <a:rPr lang="es-ES_tradnl" sz="1400" dirty="0" err="1">
                <a:latin typeface="Arial Narrow" panose="020B0606020202030204" pitchFamily="34" charset="0"/>
              </a:rPr>
              <a:t>Yusmila</a:t>
            </a:r>
            <a:r>
              <a:rPr lang="es-ES_tradnl" sz="1400" dirty="0">
                <a:latin typeface="Arial Narrow" panose="020B0606020202030204" pitchFamily="34" charset="0"/>
              </a:rPr>
              <a:t> Guevara </a:t>
            </a:r>
            <a:r>
              <a:rPr lang="es-ES_tradnl" sz="1400" dirty="0" err="1">
                <a:latin typeface="Arial Narrow" panose="020B0606020202030204" pitchFamily="34" charset="0"/>
              </a:rPr>
              <a:t>Verdecia</a:t>
            </a:r>
            <a:r>
              <a:rPr lang="es-ES_tradnl" sz="1400" dirty="0">
                <a:latin typeface="Arial Narrow" panose="020B0606020202030204" pitchFamily="34" charset="0"/>
              </a:rPr>
              <a:t>. </a:t>
            </a:r>
          </a:p>
          <a:p>
            <a:pPr algn="just"/>
            <a:endParaRPr lang="es-ES_tradnl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b="1" dirty="0">
                <a:latin typeface="Arial Narrow" panose="020B0606020202030204" pitchFamily="34" charset="0"/>
              </a:rPr>
              <a:t>PUESTA EN MARCHA DE LA PLANTA DE BIOPRODUCTOS EN DOS RÍOS, SANTIAGO DE CUBA Autores:</a:t>
            </a:r>
            <a:r>
              <a:rPr lang="es-ES_tradnl" sz="1400" dirty="0">
                <a:latin typeface="Arial Narrow" panose="020B0606020202030204" pitchFamily="34" charset="0"/>
              </a:rPr>
              <a:t> Ana Nelis San Juan Rodríguez, Arodis Caballero Núñez, Reinaldo Acosta </a:t>
            </a:r>
            <a:r>
              <a:rPr lang="es-ES_tradnl" sz="1400" dirty="0" err="1">
                <a:latin typeface="Arial Narrow" panose="020B0606020202030204" pitchFamily="34" charset="0"/>
              </a:rPr>
              <a:t>Paez</a:t>
            </a:r>
            <a:r>
              <a:rPr lang="es-ES_tradnl" sz="1400" dirty="0">
                <a:latin typeface="Arial Narrow" panose="020B0606020202030204" pitchFamily="34" charset="0"/>
              </a:rPr>
              <a:t>, Marlyn Pérez Rodríguez, Alejandro Jiménez Oliva, Santiago </a:t>
            </a:r>
            <a:r>
              <a:rPr lang="es-ES_tradnl" sz="1400" dirty="0" err="1">
                <a:latin typeface="Arial Narrow" panose="020B0606020202030204" pitchFamily="34" charset="0"/>
              </a:rPr>
              <a:t>Estupiñan</a:t>
            </a:r>
            <a:r>
              <a:rPr lang="es-ES_tradnl" sz="1400" dirty="0">
                <a:latin typeface="Arial Narrow" panose="020B0606020202030204" pitchFamily="34" charset="0"/>
              </a:rPr>
              <a:t> Díaz, Marlen Lorenzo </a:t>
            </a:r>
            <a:r>
              <a:rPr lang="es-ES_tradnl" sz="1400" dirty="0" err="1">
                <a:latin typeface="Arial Narrow" panose="020B0606020202030204" pitchFamily="34" charset="0"/>
              </a:rPr>
              <a:t>Maiquez</a:t>
            </a:r>
            <a:r>
              <a:rPr lang="es-ES_tradnl" sz="1400" dirty="0">
                <a:latin typeface="Arial Narrow" panose="020B0606020202030204" pitchFamily="34" charset="0"/>
              </a:rPr>
              <a:t>, Daisy Dopico Ramírez, </a:t>
            </a:r>
            <a:r>
              <a:rPr lang="es-ES_tradnl" sz="1400" dirty="0" err="1">
                <a:latin typeface="Arial Narrow" panose="020B0606020202030204" pitchFamily="34" charset="0"/>
              </a:rPr>
              <a:t>Karel</a:t>
            </a:r>
            <a:r>
              <a:rPr lang="es-ES_tradnl" sz="1400" dirty="0">
                <a:latin typeface="Arial Narrow" panose="020B0606020202030204" pitchFamily="34" charset="0"/>
              </a:rPr>
              <a:t> Mateo, </a:t>
            </a:r>
            <a:r>
              <a:rPr lang="es-ES_tradnl" sz="1400" dirty="0" err="1">
                <a:latin typeface="Arial Narrow" panose="020B0606020202030204" pitchFamily="34" charset="0"/>
              </a:rPr>
              <a:t>Yudelkis</a:t>
            </a:r>
            <a:r>
              <a:rPr lang="es-ES_tradnl" sz="1400" dirty="0">
                <a:latin typeface="Arial Narrow" panose="020B0606020202030204" pitchFamily="34" charset="0"/>
              </a:rPr>
              <a:t> </a:t>
            </a:r>
            <a:r>
              <a:rPr lang="es-ES_tradnl" sz="1400" dirty="0" err="1">
                <a:latin typeface="Arial Narrow" panose="020B0606020202030204" pitchFamily="34" charset="0"/>
              </a:rPr>
              <a:t>Drullet</a:t>
            </a:r>
            <a:r>
              <a:rPr lang="es-ES_tradnl" sz="1400" dirty="0">
                <a:latin typeface="Arial Narrow" panose="020B0606020202030204" pitchFamily="34" charset="0"/>
              </a:rPr>
              <a:t>, </a:t>
            </a:r>
            <a:r>
              <a:rPr lang="es-ES_tradnl" sz="1400" dirty="0" err="1">
                <a:latin typeface="Arial Narrow" panose="020B0606020202030204" pitchFamily="34" charset="0"/>
              </a:rPr>
              <a:t>Mairét</a:t>
            </a:r>
            <a:r>
              <a:rPr lang="es-ES_tradnl" sz="1400" dirty="0">
                <a:latin typeface="Arial Narrow" panose="020B0606020202030204" pitchFamily="34" charset="0"/>
              </a:rPr>
              <a:t> Quintero, </a:t>
            </a:r>
            <a:r>
              <a:rPr lang="es-ES_tradnl" sz="1400" dirty="0" err="1">
                <a:latin typeface="Arial Narrow" panose="020B0606020202030204" pitchFamily="34" charset="0"/>
              </a:rPr>
              <a:t>Zuleida</a:t>
            </a:r>
            <a:r>
              <a:rPr lang="es-ES_tradnl" sz="1400" dirty="0">
                <a:latin typeface="Arial Narrow" panose="020B0606020202030204" pitchFamily="34" charset="0"/>
              </a:rPr>
              <a:t> Lezcano, </a:t>
            </a:r>
            <a:r>
              <a:rPr lang="es-ES_tradnl" sz="1400" dirty="0" err="1">
                <a:latin typeface="Arial Narrow" panose="020B0606020202030204" pitchFamily="34" charset="0"/>
              </a:rPr>
              <a:t>Hector</a:t>
            </a:r>
            <a:r>
              <a:rPr lang="es-ES_tradnl" sz="1400" dirty="0">
                <a:latin typeface="Arial Narrow" panose="020B0606020202030204" pitchFamily="34" charset="0"/>
              </a:rPr>
              <a:t> </a:t>
            </a:r>
            <a:r>
              <a:rPr lang="es-ES_tradnl" sz="1400" dirty="0" err="1">
                <a:latin typeface="Arial Narrow" panose="020B0606020202030204" pitchFamily="34" charset="0"/>
              </a:rPr>
              <a:t>LaO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endParaRPr lang="es-ES" sz="1400" dirty="0">
              <a:latin typeface="Agency FB" panose="020B0503020202020204" pitchFamily="34" charset="0"/>
            </a:endParaRPr>
          </a:p>
          <a:p>
            <a:pPr algn="just"/>
            <a:r>
              <a:rPr lang="es-ES_tradnl" sz="1400" b="1" dirty="0" smtClean="0">
                <a:latin typeface="Arial Narrow" panose="020B0606020202030204" pitchFamily="34" charset="0"/>
              </a:rPr>
              <a:t>PRODUCCIÓN </a:t>
            </a:r>
            <a:r>
              <a:rPr lang="es-ES_tradnl" sz="1400" b="1" dirty="0">
                <a:latin typeface="Arial Narrow" panose="020B0606020202030204" pitchFamily="34" charset="0"/>
              </a:rPr>
              <a:t>DE BIOPRODUCTOS, UNA INDUSTRIA QUE CRECE EN LA UEB BIOPROCESOS CUBA </a:t>
            </a:r>
            <a:r>
              <a:rPr lang="es-ES_tradnl" sz="1400" b="1" dirty="0" smtClean="0">
                <a:latin typeface="Arial Narrow" panose="020B0606020202030204" pitchFamily="34" charset="0"/>
              </a:rPr>
              <a:t>10 Autores</a:t>
            </a:r>
            <a:r>
              <a:rPr lang="es-ES_tradnl" sz="1400" b="1" dirty="0">
                <a:latin typeface="Arial Narrow" panose="020B0606020202030204" pitchFamily="34" charset="0"/>
              </a:rPr>
              <a:t>:</a:t>
            </a:r>
            <a:r>
              <a:rPr lang="es-ES_tradnl" sz="1400" dirty="0">
                <a:latin typeface="Arial Narrow" panose="020B0606020202030204" pitchFamily="34" charset="0"/>
              </a:rPr>
              <a:t> Ana Nelis San Juan Rodríguez, Marlyn Pérez Rodríguez, Daisy Dopico Ramírez, Vivian León Fernández, Reinaldo Acosta </a:t>
            </a:r>
            <a:r>
              <a:rPr lang="es-ES_tradnl" sz="1400" dirty="0" err="1">
                <a:latin typeface="Arial Narrow" panose="020B0606020202030204" pitchFamily="34" charset="0"/>
              </a:rPr>
              <a:t>Paez</a:t>
            </a:r>
            <a:r>
              <a:rPr lang="es-ES_tradnl" sz="1400" dirty="0">
                <a:latin typeface="Arial Narrow" panose="020B0606020202030204" pitchFamily="34" charset="0"/>
              </a:rPr>
              <a:t>, Santiago </a:t>
            </a:r>
            <a:r>
              <a:rPr lang="es-ES_tradnl" sz="1400" dirty="0" err="1">
                <a:latin typeface="Arial Narrow" panose="020B0606020202030204" pitchFamily="34" charset="0"/>
              </a:rPr>
              <a:t>Estupiñan</a:t>
            </a:r>
            <a:r>
              <a:rPr lang="es-ES_tradnl" sz="1400" dirty="0">
                <a:latin typeface="Arial Narrow" panose="020B0606020202030204" pitchFamily="34" charset="0"/>
              </a:rPr>
              <a:t> Díaz, </a:t>
            </a:r>
            <a:r>
              <a:rPr lang="es-ES_tradnl" sz="1400" dirty="0" err="1">
                <a:latin typeface="Arial Narrow" panose="020B0606020202030204" pitchFamily="34" charset="0"/>
              </a:rPr>
              <a:t>Isnaldo</a:t>
            </a:r>
            <a:r>
              <a:rPr lang="es-ES_tradnl" sz="1400" dirty="0">
                <a:latin typeface="Arial Narrow" panose="020B0606020202030204" pitchFamily="34" charset="0"/>
              </a:rPr>
              <a:t> Vera, </a:t>
            </a:r>
            <a:r>
              <a:rPr lang="es-ES_tradnl" sz="1400" dirty="0" err="1">
                <a:latin typeface="Arial Narrow" panose="020B0606020202030204" pitchFamily="34" charset="0"/>
              </a:rPr>
              <a:t>Anisley</a:t>
            </a:r>
            <a:r>
              <a:rPr lang="es-ES_tradnl" sz="1400" dirty="0">
                <a:latin typeface="Arial Narrow" panose="020B0606020202030204" pitchFamily="34" charset="0"/>
              </a:rPr>
              <a:t> Barrios Hernández, Georgina Michelena Álvarez, Luis Gómez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dirty="0">
                <a:latin typeface="Arial Narrow" panose="020B0606020202030204" pitchFamily="34" charset="0"/>
              </a:rPr>
              <a:t> 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b="1" dirty="0">
                <a:latin typeface="Arial Narrow" panose="020B0606020202030204" pitchFamily="34" charset="0"/>
              </a:rPr>
              <a:t>PRODUCCIÓN DE LEBAME EN LA UEB BIOPROCESOS CUBA </a:t>
            </a:r>
            <a:r>
              <a:rPr lang="es-ES_tradnl" sz="1400" b="1" dirty="0" smtClean="0">
                <a:latin typeface="Arial Narrow" panose="020B0606020202030204" pitchFamily="34" charset="0"/>
              </a:rPr>
              <a:t>10 Autores</a:t>
            </a:r>
            <a:r>
              <a:rPr lang="es-ES_tradnl" sz="1400" b="1" dirty="0">
                <a:latin typeface="Arial Narrow" panose="020B0606020202030204" pitchFamily="34" charset="0"/>
              </a:rPr>
              <a:t>:</a:t>
            </a:r>
            <a:r>
              <a:rPr lang="es-ES_tradnl" sz="1400" dirty="0">
                <a:latin typeface="Arial Narrow" panose="020B0606020202030204" pitchFamily="34" charset="0"/>
              </a:rPr>
              <a:t> </a:t>
            </a:r>
            <a:r>
              <a:rPr lang="es-ES_tradnl" sz="1400" dirty="0" err="1">
                <a:latin typeface="Arial Narrow" panose="020B0606020202030204" pitchFamily="34" charset="0"/>
              </a:rPr>
              <a:t>Marlyn</a:t>
            </a:r>
            <a:r>
              <a:rPr lang="es-ES_tradnl" sz="1400" dirty="0">
                <a:latin typeface="Arial Narrow" panose="020B0606020202030204" pitchFamily="34" charset="0"/>
              </a:rPr>
              <a:t> Pérez Rodríguez, Santiago </a:t>
            </a:r>
            <a:r>
              <a:rPr lang="es-ES_tradnl" sz="1400" dirty="0" err="1">
                <a:latin typeface="Arial Narrow" panose="020B0606020202030204" pitchFamily="34" charset="0"/>
              </a:rPr>
              <a:t>Estupiñán</a:t>
            </a:r>
            <a:r>
              <a:rPr lang="es-ES_tradnl" sz="1400" dirty="0">
                <a:latin typeface="Arial Narrow" panose="020B0606020202030204" pitchFamily="34" charset="0"/>
              </a:rPr>
              <a:t> Díaz, Reinaldo Acosta </a:t>
            </a:r>
            <a:r>
              <a:rPr lang="es-ES_tradnl" sz="1400" dirty="0" err="1">
                <a:latin typeface="Arial Narrow" panose="020B0606020202030204" pitchFamily="34" charset="0"/>
              </a:rPr>
              <a:t>Paez</a:t>
            </a:r>
            <a:r>
              <a:rPr lang="es-ES_tradnl" sz="1400" dirty="0">
                <a:latin typeface="Arial Narrow" panose="020B0606020202030204" pitchFamily="34" charset="0"/>
              </a:rPr>
              <a:t>, </a:t>
            </a:r>
            <a:r>
              <a:rPr lang="es-ES_tradnl" sz="1400" dirty="0" err="1">
                <a:latin typeface="Arial Narrow" panose="020B0606020202030204" pitchFamily="34" charset="0"/>
              </a:rPr>
              <a:t>Yanelis</a:t>
            </a:r>
            <a:r>
              <a:rPr lang="es-ES_tradnl" sz="1400" dirty="0">
                <a:latin typeface="Arial Narrow" panose="020B0606020202030204" pitchFamily="34" charset="0"/>
              </a:rPr>
              <a:t> Díaz Pérez, Daisy </a:t>
            </a:r>
            <a:r>
              <a:rPr lang="es-ES_tradnl" sz="1400" dirty="0" err="1">
                <a:latin typeface="Arial Narrow" panose="020B0606020202030204" pitchFamily="34" charset="0"/>
              </a:rPr>
              <a:t>Dopico</a:t>
            </a:r>
            <a:r>
              <a:rPr lang="es-ES_tradnl" sz="1400" dirty="0">
                <a:latin typeface="Arial Narrow" panose="020B0606020202030204" pitchFamily="34" charset="0"/>
              </a:rPr>
              <a:t> Ramírez, Ana Nelis San Juan Rodríguez, </a:t>
            </a:r>
            <a:r>
              <a:rPr lang="es-ES_tradnl" sz="1400" dirty="0" err="1">
                <a:latin typeface="Arial Narrow" panose="020B0606020202030204" pitchFamily="34" charset="0"/>
              </a:rPr>
              <a:t>Isnaldo</a:t>
            </a:r>
            <a:r>
              <a:rPr lang="es-ES_tradnl" sz="1400" dirty="0">
                <a:latin typeface="Arial Narrow" panose="020B0606020202030204" pitchFamily="34" charset="0"/>
              </a:rPr>
              <a:t> Vera, Georgina Michelena Álvarez, Gisela González, </a:t>
            </a:r>
            <a:r>
              <a:rPr lang="es-ES_tradnl" sz="1400" dirty="0" err="1">
                <a:latin typeface="Arial Narrow" panose="020B0606020202030204" pitchFamily="34" charset="0"/>
              </a:rPr>
              <a:t>Aidin</a:t>
            </a:r>
            <a:r>
              <a:rPr lang="es-ES_tradnl" sz="1400" dirty="0">
                <a:latin typeface="Arial Narrow" panose="020B0606020202030204" pitchFamily="34" charset="0"/>
              </a:rPr>
              <a:t> Martínez Sánchez, Silvano </a:t>
            </a:r>
            <a:r>
              <a:rPr lang="es-ES_tradnl" sz="1400" dirty="0" err="1">
                <a:latin typeface="Arial Narrow" panose="020B0606020202030204" pitchFamily="34" charset="0"/>
              </a:rPr>
              <a:t>Legrá</a:t>
            </a:r>
            <a:r>
              <a:rPr lang="es-ES_tradnl" sz="1400" dirty="0">
                <a:latin typeface="Arial Narrow" panose="020B0606020202030204" pitchFamily="34" charset="0"/>
              </a:rPr>
              <a:t> Mora, Miguel </a:t>
            </a:r>
            <a:r>
              <a:rPr lang="es-ES_tradnl" sz="1400" dirty="0" err="1">
                <a:latin typeface="Arial Narrow" panose="020B0606020202030204" pitchFamily="34" charset="0"/>
              </a:rPr>
              <a:t>Angel</a:t>
            </a:r>
            <a:r>
              <a:rPr lang="es-ES_tradnl" sz="1400" dirty="0">
                <a:latin typeface="Arial Narrow" panose="020B0606020202030204" pitchFamily="34" charset="0"/>
              </a:rPr>
              <a:t> Peña, José Vela </a:t>
            </a:r>
            <a:r>
              <a:rPr lang="es-ES_tradnl" sz="1400" dirty="0" err="1">
                <a:latin typeface="Arial Narrow" panose="020B0606020202030204" pitchFamily="34" charset="0"/>
              </a:rPr>
              <a:t>Salabrarría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dirty="0">
                <a:latin typeface="Arial Narrow" panose="020B0606020202030204" pitchFamily="34" charset="0"/>
              </a:rPr>
              <a:t> 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b="1" dirty="0">
                <a:latin typeface="Arial Narrow" panose="020B0606020202030204" pitchFamily="34" charset="0"/>
              </a:rPr>
              <a:t>ESCALADO DE PROCESOS BIOTECNOLÓGICOS: UN NICHO PARA LOS SERVICIOS </a:t>
            </a:r>
            <a:r>
              <a:rPr lang="es-ES_tradnl" sz="1400" b="1" dirty="0" smtClean="0">
                <a:latin typeface="Arial Narrow" panose="020B0606020202030204" pitchFamily="34" charset="0"/>
              </a:rPr>
              <a:t>CIENTÍFICO-TÉCNICOS Autores</a:t>
            </a:r>
            <a:r>
              <a:rPr lang="es-ES_tradnl" sz="1400" b="1" dirty="0">
                <a:latin typeface="Arial Narrow" panose="020B0606020202030204" pitchFamily="34" charset="0"/>
              </a:rPr>
              <a:t>:</a:t>
            </a:r>
            <a:r>
              <a:rPr lang="es-ES_tradnl" sz="1400" dirty="0">
                <a:latin typeface="Arial Narrow" panose="020B0606020202030204" pitchFamily="34" charset="0"/>
              </a:rPr>
              <a:t> Daisy </a:t>
            </a:r>
            <a:r>
              <a:rPr lang="es-ES_tradnl" sz="1400" dirty="0" err="1">
                <a:latin typeface="Arial Narrow" panose="020B0606020202030204" pitchFamily="34" charset="0"/>
              </a:rPr>
              <a:t>Dopico</a:t>
            </a:r>
            <a:r>
              <a:rPr lang="es-ES_tradnl" sz="1400" dirty="0">
                <a:latin typeface="Arial Narrow" panose="020B0606020202030204" pitchFamily="34" charset="0"/>
              </a:rPr>
              <a:t> Ramírez, Reinaldo Acosta Páez, Natividad N. Oliva </a:t>
            </a:r>
            <a:r>
              <a:rPr lang="es-ES_tradnl" sz="1400" dirty="0" err="1">
                <a:latin typeface="Arial Narrow" panose="020B0606020202030204" pitchFamily="34" charset="0"/>
              </a:rPr>
              <a:t>Lanes</a:t>
            </a:r>
            <a:r>
              <a:rPr lang="es-ES_tradnl" sz="1400" dirty="0">
                <a:latin typeface="Arial Narrow" panose="020B0606020202030204" pitchFamily="34" charset="0"/>
              </a:rPr>
              <a:t>, Ana Nelis San Juan Rodríguez, </a:t>
            </a:r>
            <a:r>
              <a:rPr lang="es-ES_tradnl" sz="1400" dirty="0" err="1">
                <a:latin typeface="Arial Narrow" panose="020B0606020202030204" pitchFamily="34" charset="0"/>
              </a:rPr>
              <a:t>Marlyn</a:t>
            </a:r>
            <a:r>
              <a:rPr lang="es-ES_tradnl" sz="1400" dirty="0">
                <a:latin typeface="Arial Narrow" panose="020B0606020202030204" pitchFamily="34" charset="0"/>
              </a:rPr>
              <a:t> Pérez </a:t>
            </a:r>
            <a:r>
              <a:rPr lang="es-ES_tradnl" sz="1400" dirty="0" err="1">
                <a:latin typeface="Arial Narrow" panose="020B0606020202030204" pitchFamily="34" charset="0"/>
              </a:rPr>
              <a:t>Rodríguz</a:t>
            </a:r>
            <a:r>
              <a:rPr lang="es-ES_tradnl" sz="1400" dirty="0">
                <a:latin typeface="Arial Narrow" panose="020B0606020202030204" pitchFamily="34" charset="0"/>
              </a:rPr>
              <a:t>, Vivian León Fernández, María Cristina Pérez, María Caridad Nápoles, </a:t>
            </a:r>
            <a:r>
              <a:rPr lang="es-ES_tradnl" sz="1400" dirty="0" err="1">
                <a:latin typeface="Arial Narrow" panose="020B0606020202030204" pitchFamily="34" charset="0"/>
              </a:rPr>
              <a:t>Ionel</a:t>
            </a:r>
            <a:r>
              <a:rPr lang="es-ES_tradnl" sz="1400" dirty="0">
                <a:latin typeface="Arial Narrow" panose="020B0606020202030204" pitchFamily="34" charset="0"/>
              </a:rPr>
              <a:t> Hernández, Belkis Morales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b="1" dirty="0">
                <a:latin typeface="Arial Narrow" panose="020B0606020202030204" pitchFamily="34" charset="0"/>
              </a:rPr>
              <a:t> 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b="1" dirty="0">
                <a:latin typeface="Arial Narrow" panose="020B0606020202030204" pitchFamily="34" charset="0"/>
              </a:rPr>
              <a:t>PRODUCCIÓN CONSTITUTIVA A ESCALA DE LABORATORIO DE LA ENDODEXTRANASA DEX49A EN KOMAGATAELLA PHAFFI A PARTIR DE MIELES FINALES DE CAÑA DE </a:t>
            </a:r>
            <a:r>
              <a:rPr lang="es-ES_tradnl" sz="1400" b="1" dirty="0" smtClean="0">
                <a:latin typeface="Arial Narrow" panose="020B0606020202030204" pitchFamily="34" charset="0"/>
              </a:rPr>
              <a:t>AZÚCAR  Autores</a:t>
            </a:r>
            <a:r>
              <a:rPr lang="es-ES_tradnl" sz="1400" b="1" dirty="0">
                <a:latin typeface="Arial Narrow" panose="020B0606020202030204" pitchFamily="34" charset="0"/>
              </a:rPr>
              <a:t>:</a:t>
            </a:r>
            <a:r>
              <a:rPr lang="es-ES_tradnl" sz="1400" dirty="0">
                <a:latin typeface="Arial Narrow" panose="020B0606020202030204" pitchFamily="34" charset="0"/>
              </a:rPr>
              <a:t> Lisandra T. Martínez Valdés, </a:t>
            </a:r>
            <a:r>
              <a:rPr lang="es-ES_tradnl" sz="1400" dirty="0" err="1">
                <a:latin typeface="Arial Narrow" panose="020B0606020202030204" pitchFamily="34" charset="0"/>
              </a:rPr>
              <a:t>Merlin</a:t>
            </a:r>
            <a:r>
              <a:rPr lang="es-ES_tradnl" sz="1400" dirty="0">
                <a:latin typeface="Arial Narrow" panose="020B0606020202030204" pitchFamily="34" charset="0"/>
              </a:rPr>
              <a:t> Sánchez Álvarez, </a:t>
            </a:r>
            <a:r>
              <a:rPr lang="es-ES_tradnl" sz="1400" dirty="0" err="1">
                <a:latin typeface="Arial Narrow" panose="020B0606020202030204" pitchFamily="34" charset="0"/>
              </a:rPr>
              <a:t>Meinardo</a:t>
            </a:r>
            <a:r>
              <a:rPr lang="es-ES_tradnl" sz="1400" dirty="0">
                <a:latin typeface="Arial Narrow" panose="020B0606020202030204" pitchFamily="34" charset="0"/>
              </a:rPr>
              <a:t> </a:t>
            </a:r>
            <a:r>
              <a:rPr lang="es-ES_tradnl" sz="1400" dirty="0" err="1">
                <a:latin typeface="Arial Narrow" panose="020B0606020202030204" pitchFamily="34" charset="0"/>
              </a:rPr>
              <a:t>Lafargue</a:t>
            </a:r>
            <a:r>
              <a:rPr lang="es-ES_tradnl" sz="1400" dirty="0">
                <a:latin typeface="Arial Narrow" panose="020B0606020202030204" pitchFamily="34" charset="0"/>
              </a:rPr>
              <a:t> Gámez, Amanda Montes Álvarez, Antonio Bell García, Roberto C. </a:t>
            </a:r>
            <a:r>
              <a:rPr lang="es-ES_tradnl" sz="1400" dirty="0" err="1">
                <a:latin typeface="Arial Narrow" panose="020B0606020202030204" pitchFamily="34" charset="0"/>
              </a:rPr>
              <a:t>Arísticas</a:t>
            </a:r>
            <a:r>
              <a:rPr lang="es-ES_tradnl" sz="1400" dirty="0">
                <a:latin typeface="Arial Narrow" panose="020B0606020202030204" pitchFamily="34" charset="0"/>
              </a:rPr>
              <a:t> </a:t>
            </a:r>
            <a:r>
              <a:rPr lang="es-ES_tradnl" sz="1400" dirty="0" err="1">
                <a:latin typeface="Arial Narrow" panose="020B0606020202030204" pitchFamily="34" charset="0"/>
              </a:rPr>
              <a:t>Ribalta</a:t>
            </a:r>
            <a:r>
              <a:rPr lang="es-ES_tradnl" sz="1400" dirty="0">
                <a:latin typeface="Arial Narrow" panose="020B0606020202030204" pitchFamily="34" charset="0"/>
              </a:rPr>
              <a:t>, Reinaldo H. Fraga Vidal.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dirty="0">
                <a:latin typeface="Arial Narrow" panose="020B0606020202030204" pitchFamily="34" charset="0"/>
              </a:rPr>
              <a:t> 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b="1" dirty="0">
                <a:latin typeface="Arial Narrow" panose="020B0606020202030204" pitchFamily="34" charset="0"/>
              </a:rPr>
              <a:t>DESARROLLO DE TÉCNICA ANALÍTICA RELACIONADA CON LA PUREZA EN ALCOHOLES.  ALTERNATIVA DE SOLUCIÓN DE REFERENCIA PARA EL MÉTODO DE ENSAYO DE TIEMPO DE </a:t>
            </a:r>
            <a:r>
              <a:rPr lang="es-ES_tradnl" sz="1400" b="1" dirty="0" smtClean="0">
                <a:latin typeface="Arial Narrow" panose="020B0606020202030204" pitchFamily="34" charset="0"/>
              </a:rPr>
              <a:t>PERMANGANATO Autores</a:t>
            </a:r>
            <a:r>
              <a:rPr lang="es-ES_tradnl" sz="1400" b="1" dirty="0">
                <a:latin typeface="Arial Narrow" panose="020B0606020202030204" pitchFamily="34" charset="0"/>
              </a:rPr>
              <a:t>:</a:t>
            </a:r>
            <a:r>
              <a:rPr lang="es-ES_tradnl" sz="1400" dirty="0">
                <a:latin typeface="Arial Narrow" panose="020B0606020202030204" pitchFamily="34" charset="0"/>
              </a:rPr>
              <a:t> Arlyn Reyes Linares, Nancy Herrera Marrero, Magdalena Lorenzo Izquierdo, Beatriz García Castellanos, Idania Blanco Carvajal, Alejandro Morón Vázquez</a:t>
            </a:r>
            <a:r>
              <a:rPr lang="es-ES_tradnl" sz="1400" dirty="0" smtClean="0">
                <a:latin typeface="Arial Narrow" panose="020B0606020202030204" pitchFamily="34" charset="0"/>
              </a:rPr>
              <a:t>.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251520" y="404664"/>
            <a:ext cx="864096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7250469" y="-48927"/>
            <a:ext cx="1614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latin typeface="Agency FB" panose="020B0503020202020204" pitchFamily="34" charset="0"/>
              </a:rPr>
              <a:t>Logro  </a:t>
            </a:r>
            <a:r>
              <a:rPr lang="es-MX" sz="2400" b="1" dirty="0" smtClean="0">
                <a:latin typeface="Agency FB" panose="020B0503020202020204" pitchFamily="34" charset="0"/>
              </a:rPr>
              <a:t>ICIDCA</a:t>
            </a:r>
            <a:endParaRPr lang="es-ES" sz="2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98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/>
          <a:stretch/>
        </p:blipFill>
        <p:spPr bwMode="auto">
          <a:xfrm>
            <a:off x="-16336" y="-27384"/>
            <a:ext cx="916033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24054" y="-27384"/>
            <a:ext cx="891994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400" b="1" dirty="0">
                <a:latin typeface="Agency FB" panose="020B0503020202020204" pitchFamily="34" charset="0"/>
              </a:rPr>
              <a:t> PREMIOS OTORGADOS POR EL CCC 2020</a:t>
            </a:r>
            <a:endParaRPr lang="es-ES" sz="1400" dirty="0">
              <a:latin typeface="Agency FB" panose="020B0503020202020204" pitchFamily="34" charset="0"/>
            </a:endParaRPr>
          </a:p>
          <a:p>
            <a:pPr algn="just"/>
            <a:endParaRPr lang="es-ES" sz="1400" dirty="0">
              <a:latin typeface="Agency FB" panose="020B0503020202020204" pitchFamily="34" charset="0"/>
            </a:endParaRPr>
          </a:p>
          <a:p>
            <a:pPr algn="just"/>
            <a:r>
              <a:rPr lang="es-ES_tradnl" sz="1400" b="1" dirty="0">
                <a:latin typeface="Arial Narrow" panose="020B0606020202030204" pitchFamily="34" charset="0"/>
              </a:rPr>
              <a:t>ESCALADO DE BAGAZO FUNCIONALIZADO CON NANOPARTÍCULAS DE MAGNETITA EN LA PLANTA DE SÍNTESIS DEL ICIDCA PARA LA REMOCIÓN DE CONTAMINANTES.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b="1" dirty="0">
                <a:latin typeface="Arial Narrow" panose="020B0606020202030204" pitchFamily="34" charset="0"/>
              </a:rPr>
              <a:t>Autores:</a:t>
            </a:r>
            <a:r>
              <a:rPr lang="es-ES_tradnl" sz="1400" dirty="0">
                <a:latin typeface="Arial Narrow" panose="020B0606020202030204" pitchFamily="34" charset="0"/>
              </a:rPr>
              <a:t> Adolfo Brown Gómez, Amaury Álvarez Delgado, José Alberto Pérez, </a:t>
            </a:r>
            <a:r>
              <a:rPr lang="es-ES_tradnl" sz="1400" dirty="0" err="1">
                <a:latin typeface="Arial Narrow" panose="020B0606020202030204" pitchFamily="34" charset="0"/>
              </a:rPr>
              <a:t>Yorexis</a:t>
            </a:r>
            <a:r>
              <a:rPr lang="es-ES_tradnl" sz="1400" dirty="0">
                <a:latin typeface="Arial Narrow" panose="020B0606020202030204" pitchFamily="34" charset="0"/>
              </a:rPr>
              <a:t> González Alfaro, </a:t>
            </a:r>
            <a:r>
              <a:rPr lang="es-ES_tradnl" sz="1400" dirty="0" err="1">
                <a:latin typeface="Arial Narrow" panose="020B0606020202030204" pitchFamily="34" charset="0"/>
              </a:rPr>
              <a:t>Sayli</a:t>
            </a:r>
            <a:r>
              <a:rPr lang="es-ES_tradnl" sz="1400" dirty="0">
                <a:latin typeface="Arial Narrow" panose="020B0606020202030204" pitchFamily="34" charset="0"/>
              </a:rPr>
              <a:t> </a:t>
            </a:r>
            <a:r>
              <a:rPr lang="es-ES_tradnl" sz="1400" dirty="0" err="1">
                <a:latin typeface="Arial Narrow" panose="020B0606020202030204" pitchFamily="34" charset="0"/>
              </a:rPr>
              <a:t>Albuerne</a:t>
            </a:r>
            <a:r>
              <a:rPr lang="es-ES_tradnl" sz="1400" dirty="0">
                <a:latin typeface="Arial Narrow" panose="020B0606020202030204" pitchFamily="34" charset="0"/>
              </a:rPr>
              <a:t> Torres, Pilar Aranda, Eduardo Ruiz-</a:t>
            </a:r>
            <a:r>
              <a:rPr lang="es-ES_tradnl" sz="1400" dirty="0" err="1">
                <a:latin typeface="Arial Narrow" panose="020B0606020202030204" pitchFamily="34" charset="0"/>
              </a:rPr>
              <a:t>Hitzki</a:t>
            </a:r>
            <a:r>
              <a:rPr lang="es-ES_tradnl" sz="1400" dirty="0">
                <a:latin typeface="Arial Narrow" panose="020B0606020202030204" pitchFamily="34" charset="0"/>
              </a:rPr>
              <a:t> 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endParaRPr lang="es-ES_tradnl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b="1" dirty="0">
                <a:latin typeface="Arial Narrow" panose="020B0606020202030204" pitchFamily="34" charset="0"/>
              </a:rPr>
              <a:t>ESTUDIO DEL POTENCIAL METANOGÉNICO DE RESIDUALES AZUCAREROS Y SUS MEZCLAS. Autores:</a:t>
            </a:r>
            <a:r>
              <a:rPr lang="es-ES_tradnl" sz="1400" dirty="0">
                <a:latin typeface="Arial Narrow" panose="020B0606020202030204" pitchFamily="34" charset="0"/>
              </a:rPr>
              <a:t> Dania Alonso Estrada, Manuel Díaz de los Ríos, Georgina Michelena Álvarez, Indira Pérez Bermúdez, </a:t>
            </a:r>
            <a:r>
              <a:rPr lang="es-ES_tradnl" sz="1400" dirty="0" err="1">
                <a:latin typeface="Arial Narrow" panose="020B0606020202030204" pitchFamily="34" charset="0"/>
              </a:rPr>
              <a:t>Dianelis</a:t>
            </a:r>
            <a:r>
              <a:rPr lang="es-ES_tradnl" sz="1400" dirty="0">
                <a:latin typeface="Arial Narrow" panose="020B0606020202030204" pitchFamily="34" charset="0"/>
              </a:rPr>
              <a:t> </a:t>
            </a:r>
            <a:r>
              <a:rPr lang="es-ES_tradnl" sz="1400" dirty="0" err="1">
                <a:latin typeface="Arial Narrow" panose="020B0606020202030204" pitchFamily="34" charset="0"/>
              </a:rPr>
              <a:t>Roget</a:t>
            </a:r>
            <a:r>
              <a:rPr lang="es-ES_tradnl" sz="1400" dirty="0">
                <a:latin typeface="Arial Narrow" panose="020B0606020202030204" pitchFamily="34" charset="0"/>
              </a:rPr>
              <a:t> Guevara, Orly López Delgado</a:t>
            </a:r>
            <a:endParaRPr lang="es-ES_tradnl" sz="1400" b="1" dirty="0" smtClean="0">
              <a:latin typeface="Arial Narrow" panose="020B0606020202030204" pitchFamily="34" charset="0"/>
            </a:endParaRPr>
          </a:p>
          <a:p>
            <a:pPr algn="just"/>
            <a:endParaRPr lang="es-ES_tradnl" sz="1400" b="1" dirty="0" smtClean="0">
              <a:latin typeface="Arial Narrow" panose="020B0606020202030204" pitchFamily="34" charset="0"/>
            </a:endParaRPr>
          </a:p>
          <a:p>
            <a:pPr algn="just"/>
            <a:r>
              <a:rPr lang="es-ES_tradnl" sz="1400" b="1" dirty="0" smtClean="0">
                <a:latin typeface="Arial Narrow" panose="020B0606020202030204" pitchFamily="34" charset="0"/>
              </a:rPr>
              <a:t>ESTUDIO </a:t>
            </a:r>
            <a:r>
              <a:rPr lang="es-ES_tradnl" sz="1400" b="1" dirty="0">
                <a:latin typeface="Arial Narrow" panose="020B0606020202030204" pitchFamily="34" charset="0"/>
              </a:rPr>
              <a:t>DEL POTENCIAL METANOGÉNICO DE RESIDUALES AZUCAREROS Y SUS MEZCLAS. Autores:</a:t>
            </a:r>
            <a:r>
              <a:rPr lang="es-ES_tradnl" sz="1400" dirty="0">
                <a:latin typeface="Arial Narrow" panose="020B0606020202030204" pitchFamily="34" charset="0"/>
              </a:rPr>
              <a:t> Dania Alonso Estrada, Manuel Díaz de los Ríos, Georgina Michelena Álvarez, Indira Pérez Bermúdez, </a:t>
            </a:r>
            <a:r>
              <a:rPr lang="es-ES_tradnl" sz="1400" dirty="0" err="1">
                <a:latin typeface="Arial Narrow" panose="020B0606020202030204" pitchFamily="34" charset="0"/>
              </a:rPr>
              <a:t>Dianelis</a:t>
            </a:r>
            <a:r>
              <a:rPr lang="es-ES_tradnl" sz="1400" dirty="0">
                <a:latin typeface="Arial Narrow" panose="020B0606020202030204" pitchFamily="34" charset="0"/>
              </a:rPr>
              <a:t> </a:t>
            </a:r>
            <a:r>
              <a:rPr lang="es-ES_tradnl" sz="1400" dirty="0" err="1">
                <a:latin typeface="Arial Narrow" panose="020B0606020202030204" pitchFamily="34" charset="0"/>
              </a:rPr>
              <a:t>Roget</a:t>
            </a:r>
            <a:r>
              <a:rPr lang="es-ES_tradnl" sz="1400" dirty="0">
                <a:latin typeface="Arial Narrow" panose="020B0606020202030204" pitchFamily="34" charset="0"/>
              </a:rPr>
              <a:t> Guevara, </a:t>
            </a:r>
            <a:r>
              <a:rPr lang="es-ES_tradnl" sz="1400" dirty="0" err="1">
                <a:latin typeface="Arial Narrow" panose="020B0606020202030204" pitchFamily="34" charset="0"/>
              </a:rPr>
              <a:t>Orly</a:t>
            </a:r>
            <a:r>
              <a:rPr lang="es-ES_tradnl" sz="1400" dirty="0">
                <a:latin typeface="Arial Narrow" panose="020B0606020202030204" pitchFamily="34" charset="0"/>
              </a:rPr>
              <a:t> López Delgado.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endParaRPr lang="es-ES_tradnl" sz="1400" b="1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b="1" dirty="0" smtClean="0">
                <a:latin typeface="Arial Narrow" panose="020B0606020202030204" pitchFamily="34" charset="0"/>
              </a:rPr>
              <a:t>EL </a:t>
            </a:r>
            <a:r>
              <a:rPr lang="es-ES_tradnl" sz="1400" b="1" dirty="0">
                <a:latin typeface="Arial Narrow" panose="020B0606020202030204" pitchFamily="34" charset="0"/>
              </a:rPr>
              <a:t>ICIDCA EN EL CUMPLIMIENTO DE LA TAREA VIDA PARA EL ENFRENTAMIENTO AL CAMBIO </a:t>
            </a:r>
            <a:r>
              <a:rPr lang="es-ES_tradnl" sz="1400" b="1" dirty="0" smtClean="0">
                <a:latin typeface="Arial Narrow" panose="020B0606020202030204" pitchFamily="34" charset="0"/>
              </a:rPr>
              <a:t>CLIMÁTICO Autores</a:t>
            </a:r>
            <a:r>
              <a:rPr lang="es-ES_tradnl" sz="1400" b="1" dirty="0">
                <a:latin typeface="Arial Narrow" panose="020B0606020202030204" pitchFamily="34" charset="0"/>
              </a:rPr>
              <a:t>:</a:t>
            </a:r>
            <a:r>
              <a:rPr lang="es-ES_tradnl" sz="1400" dirty="0">
                <a:latin typeface="Arial Narrow" panose="020B0606020202030204" pitchFamily="34" charset="0"/>
              </a:rPr>
              <a:t> Marta González Martínez, Georgina Michelena </a:t>
            </a:r>
            <a:r>
              <a:rPr lang="es-ES_tradnl" sz="1400" dirty="0" err="1">
                <a:latin typeface="Arial Narrow" panose="020B0606020202030204" pitchFamily="34" charset="0"/>
              </a:rPr>
              <a:t>Alvarez</a:t>
            </a:r>
            <a:r>
              <a:rPr lang="es-ES_tradnl" sz="1400" dirty="0">
                <a:latin typeface="Arial Narrow" panose="020B0606020202030204" pitchFamily="34" charset="0"/>
              </a:rPr>
              <a:t>, Evelyn </a:t>
            </a:r>
            <a:r>
              <a:rPr lang="es-ES_tradnl" sz="1400" dirty="0" err="1">
                <a:latin typeface="Arial Narrow" panose="020B0606020202030204" pitchFamily="34" charset="0"/>
              </a:rPr>
              <a:t>Faife</a:t>
            </a:r>
            <a:r>
              <a:rPr lang="es-ES_tradnl" sz="1400" dirty="0">
                <a:latin typeface="Arial Narrow" panose="020B0606020202030204" pitchFamily="34" charset="0"/>
              </a:rPr>
              <a:t> </a:t>
            </a:r>
            <a:r>
              <a:rPr lang="es-ES_tradnl" sz="1400" dirty="0" smtClean="0">
                <a:latin typeface="Arial Narrow" panose="020B0606020202030204" pitchFamily="34" charset="0"/>
              </a:rPr>
              <a:t>Pérez, </a:t>
            </a:r>
            <a:r>
              <a:rPr lang="es-ES_tradnl" sz="1400" dirty="0" err="1">
                <a:latin typeface="Arial Narrow" panose="020B0606020202030204" pitchFamily="34" charset="0"/>
              </a:rPr>
              <a:t>Orly</a:t>
            </a:r>
            <a:r>
              <a:rPr lang="es-ES_tradnl" sz="1400" dirty="0">
                <a:latin typeface="Arial Narrow" panose="020B0606020202030204" pitchFamily="34" charset="0"/>
              </a:rPr>
              <a:t> López Delgado, </a:t>
            </a:r>
            <a:r>
              <a:rPr lang="es-ES_tradnl" sz="1400" dirty="0" err="1">
                <a:latin typeface="Arial Narrow" panose="020B0606020202030204" pitchFamily="34" charset="0"/>
              </a:rPr>
              <a:t>Yaima</a:t>
            </a:r>
            <a:r>
              <a:rPr lang="es-ES_tradnl" sz="1400" dirty="0">
                <a:latin typeface="Arial Narrow" panose="020B0606020202030204" pitchFamily="34" charset="0"/>
              </a:rPr>
              <a:t> Izquierdo </a:t>
            </a:r>
            <a:r>
              <a:rPr lang="es-ES_tradnl" sz="1400" dirty="0" smtClean="0">
                <a:latin typeface="Arial Narrow" panose="020B0606020202030204" pitchFamily="34" charset="0"/>
              </a:rPr>
              <a:t>González, </a:t>
            </a:r>
            <a:r>
              <a:rPr lang="es-ES_tradnl" sz="1400" dirty="0">
                <a:latin typeface="Arial Narrow" panose="020B0606020202030204" pitchFamily="34" charset="0"/>
              </a:rPr>
              <a:t>Yohana de la Hoz Izquierdo, </a:t>
            </a:r>
            <a:r>
              <a:rPr lang="es-ES_tradnl" sz="1400" dirty="0" err="1">
                <a:latin typeface="Arial Narrow" panose="020B0606020202030204" pitchFamily="34" charset="0"/>
              </a:rPr>
              <a:t>Dianelis</a:t>
            </a:r>
            <a:r>
              <a:rPr lang="es-ES_tradnl" sz="1400" dirty="0">
                <a:latin typeface="Arial Narrow" panose="020B0606020202030204" pitchFamily="34" charset="0"/>
              </a:rPr>
              <a:t> </a:t>
            </a:r>
            <a:r>
              <a:rPr lang="es-ES_tradnl" sz="1400" dirty="0" err="1">
                <a:latin typeface="Arial Narrow" panose="020B0606020202030204" pitchFamily="34" charset="0"/>
              </a:rPr>
              <a:t>Roget</a:t>
            </a:r>
            <a:r>
              <a:rPr lang="es-ES_tradnl" sz="1400" dirty="0">
                <a:latin typeface="Arial Narrow" panose="020B0606020202030204" pitchFamily="34" charset="0"/>
              </a:rPr>
              <a:t> Guevara, Dania Alonso Estrada y </a:t>
            </a:r>
            <a:r>
              <a:rPr lang="es-ES_tradnl" sz="1400" dirty="0" err="1">
                <a:latin typeface="Arial Narrow" panose="020B0606020202030204" pitchFamily="34" charset="0"/>
              </a:rPr>
              <a:t>Lizzie</a:t>
            </a:r>
            <a:r>
              <a:rPr lang="es-ES_tradnl" sz="1400" dirty="0">
                <a:latin typeface="Arial Narrow" panose="020B0606020202030204" pitchFamily="34" charset="0"/>
              </a:rPr>
              <a:t> Lam </a:t>
            </a:r>
            <a:r>
              <a:rPr lang="es-ES_tradnl" sz="1400" dirty="0" err="1">
                <a:latin typeface="Arial Narrow" panose="020B0606020202030204" pitchFamily="34" charset="0"/>
              </a:rPr>
              <a:t>Cancio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dirty="0">
                <a:latin typeface="Arial Narrow" panose="020B0606020202030204" pitchFamily="34" charset="0"/>
              </a:rPr>
              <a:t> 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b="1" dirty="0">
                <a:latin typeface="Arial Narrow" panose="020B0606020202030204" pitchFamily="34" charset="0"/>
              </a:rPr>
              <a:t>MANUAL DE TÉCNICAS ANALÍTICAS PARA ALIMENTO ANIMAL </a:t>
            </a:r>
            <a:r>
              <a:rPr lang="es-ES_tradnl" sz="1400" b="1" dirty="0" smtClean="0">
                <a:latin typeface="Arial Narrow" panose="020B0606020202030204" pitchFamily="34" charset="0"/>
              </a:rPr>
              <a:t> Autores</a:t>
            </a:r>
            <a:r>
              <a:rPr lang="es-ES_tradnl" sz="1400" b="1" dirty="0">
                <a:latin typeface="Arial Narrow" panose="020B0606020202030204" pitchFamily="34" charset="0"/>
              </a:rPr>
              <a:t>:</a:t>
            </a:r>
            <a:r>
              <a:rPr lang="es-ES_tradnl" sz="1400" dirty="0">
                <a:latin typeface="Arial Narrow" panose="020B0606020202030204" pitchFamily="34" charset="0"/>
              </a:rPr>
              <a:t> Caridad Suárez Machín, Carmen </a:t>
            </a:r>
            <a:r>
              <a:rPr lang="es-ES_tradnl" sz="1400" dirty="0" smtClean="0">
                <a:latin typeface="Arial Narrow" panose="020B0606020202030204" pitchFamily="34" charset="0"/>
              </a:rPr>
              <a:t>Amarilis </a:t>
            </a:r>
            <a:r>
              <a:rPr lang="es-ES_tradnl" sz="1400" dirty="0">
                <a:latin typeface="Arial Narrow" panose="020B0606020202030204" pitchFamily="34" charset="0"/>
              </a:rPr>
              <a:t>Guevara Rodríguez, Emilia Carreras </a:t>
            </a:r>
            <a:r>
              <a:rPr lang="es-ES_tradnl" sz="1400" dirty="0" err="1">
                <a:latin typeface="Arial Narrow" panose="020B0606020202030204" pitchFamily="34" charset="0"/>
              </a:rPr>
              <a:t>Bocourt</a:t>
            </a:r>
            <a:r>
              <a:rPr lang="es-ES_tradnl" sz="1400" dirty="0">
                <a:latin typeface="Arial Narrow" panose="020B0606020202030204" pitchFamily="34" charset="0"/>
              </a:rPr>
              <a:t>, Dania Pino, </a:t>
            </a:r>
            <a:r>
              <a:rPr lang="es-ES_tradnl" sz="1400" dirty="0" err="1">
                <a:latin typeface="Arial Narrow" panose="020B0606020202030204" pitchFamily="34" charset="0"/>
              </a:rPr>
              <a:t>My</a:t>
            </a:r>
            <a:r>
              <a:rPr lang="es-ES_tradnl" sz="1400" dirty="0">
                <a:latin typeface="Arial Narrow" panose="020B0606020202030204" pitchFamily="34" charset="0"/>
              </a:rPr>
              <a:t>- </a:t>
            </a:r>
            <a:r>
              <a:rPr lang="es-ES_tradnl" sz="1400" dirty="0" err="1">
                <a:latin typeface="Arial Narrow" panose="020B0606020202030204" pitchFamily="34" charset="0"/>
              </a:rPr>
              <a:t>lai</a:t>
            </a:r>
            <a:r>
              <a:rPr lang="es-ES_tradnl" sz="1400" dirty="0">
                <a:latin typeface="Arial Narrow" panose="020B0606020202030204" pitchFamily="34" charset="0"/>
              </a:rPr>
              <a:t> Ibáñez Fuentes y Ana Lidia González Ramos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dirty="0">
                <a:latin typeface="Arial Narrow" panose="020B0606020202030204" pitchFamily="34" charset="0"/>
              </a:rPr>
              <a:t> 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b="1" dirty="0">
                <a:latin typeface="Arial Narrow" panose="020B0606020202030204" pitchFamily="34" charset="0"/>
              </a:rPr>
              <a:t>ALIMENTACIÓN ANIMAL A PARTIR DE LOS DERIVADOS DE LA AGROINDUSTRIA DE LA CAÑA DE </a:t>
            </a:r>
            <a:r>
              <a:rPr lang="es-ES_tradnl" sz="1400" b="1" dirty="0" smtClean="0">
                <a:latin typeface="Arial Narrow" panose="020B0606020202030204" pitchFamily="34" charset="0"/>
              </a:rPr>
              <a:t>AZÚCAR  Autores</a:t>
            </a:r>
            <a:r>
              <a:rPr lang="es-ES_tradnl" sz="1400" b="1" dirty="0">
                <a:latin typeface="Arial Narrow" panose="020B0606020202030204" pitchFamily="34" charset="0"/>
              </a:rPr>
              <a:t>: </a:t>
            </a:r>
            <a:r>
              <a:rPr lang="es-ES_tradnl" sz="1400" dirty="0">
                <a:latin typeface="Arial Narrow" panose="020B0606020202030204" pitchFamily="34" charset="0"/>
              </a:rPr>
              <a:t>Caridad Suárez Machín y Ana Lidia González Ramos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b="1" dirty="0">
                <a:latin typeface="Arial Narrow" panose="020B0606020202030204" pitchFamily="34" charset="0"/>
              </a:rPr>
              <a:t> 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b="1" dirty="0">
                <a:latin typeface="Arial Narrow" panose="020B0606020202030204" pitchFamily="34" charset="0"/>
              </a:rPr>
              <a:t>REVISTA ELECTRÓNICA ICIDCA SOBRE LOS DERIVADOS DE LA CAÑA DE AZÚCAR: NUEVO FORMATO </a:t>
            </a:r>
            <a:r>
              <a:rPr lang="es-ES_tradnl" sz="1400" b="1" dirty="0" smtClean="0">
                <a:latin typeface="Arial Narrow" panose="020B0606020202030204" pitchFamily="34" charset="0"/>
              </a:rPr>
              <a:t>DIGITAL  Autores</a:t>
            </a:r>
            <a:r>
              <a:rPr lang="es-ES_tradnl" sz="1400" b="1" dirty="0">
                <a:latin typeface="Arial Narrow" panose="020B0606020202030204" pitchFamily="34" charset="0"/>
              </a:rPr>
              <a:t>: </a:t>
            </a:r>
            <a:r>
              <a:rPr lang="es-ES_tradnl" sz="1400" dirty="0">
                <a:latin typeface="Arial Narrow" panose="020B0606020202030204" pitchFamily="34" charset="0"/>
              </a:rPr>
              <a:t>Aurora Martín González, </a:t>
            </a:r>
            <a:r>
              <a:rPr lang="es-ES_tradnl" sz="1400" dirty="0" err="1">
                <a:latin typeface="Arial Narrow" panose="020B0606020202030204" pitchFamily="34" charset="0"/>
              </a:rPr>
              <a:t>Maby</a:t>
            </a:r>
            <a:r>
              <a:rPr lang="es-ES_tradnl" sz="1400" dirty="0">
                <a:latin typeface="Arial Narrow" panose="020B0606020202030204" pitchFamily="34" charset="0"/>
              </a:rPr>
              <a:t> Hernández </a:t>
            </a:r>
            <a:r>
              <a:rPr lang="es-ES_tradnl" sz="1400" dirty="0" err="1">
                <a:latin typeface="Arial Narrow" panose="020B0606020202030204" pitchFamily="34" charset="0"/>
              </a:rPr>
              <a:t>Curbelo</a:t>
            </a:r>
            <a:r>
              <a:rPr lang="es-ES_tradnl" sz="1400" dirty="0">
                <a:latin typeface="Arial Narrow" panose="020B0606020202030204" pitchFamily="34" charset="0"/>
              </a:rPr>
              <a:t>, Georgina Michelena Álvarez, Gisela </a:t>
            </a:r>
            <a:r>
              <a:rPr lang="es-ES_tradnl" sz="1400" dirty="0" err="1">
                <a:latin typeface="Arial Narrow" panose="020B0606020202030204" pitchFamily="34" charset="0"/>
              </a:rPr>
              <a:t>Docampo</a:t>
            </a:r>
            <a:r>
              <a:rPr lang="es-ES_tradnl" sz="1400" dirty="0">
                <a:latin typeface="Arial Narrow" panose="020B0606020202030204" pitchFamily="34" charset="0"/>
              </a:rPr>
              <a:t> Alba, </a:t>
            </a:r>
            <a:r>
              <a:rPr lang="es-ES_tradnl" sz="1400" dirty="0" err="1">
                <a:latin typeface="Arial Narrow" panose="020B0606020202030204" pitchFamily="34" charset="0"/>
              </a:rPr>
              <a:t>Nayancy</a:t>
            </a:r>
            <a:r>
              <a:rPr lang="es-ES_tradnl" sz="1400" dirty="0">
                <a:latin typeface="Arial Narrow" panose="020B0606020202030204" pitchFamily="34" charset="0"/>
              </a:rPr>
              <a:t> Jaime Salomón y Hermys Rojas Núñez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dirty="0">
                <a:latin typeface="Arial Narrow" panose="020B0606020202030204" pitchFamily="34" charset="0"/>
              </a:rPr>
              <a:t> 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b="1" dirty="0">
                <a:latin typeface="Arial Narrow" panose="020B0606020202030204" pitchFamily="34" charset="0"/>
              </a:rPr>
              <a:t>DESARROLLO DE UN PANEL DE CONTROL INTERACTIVO PARA LA VISUALIZACIÓN DE LA INFORMACIÓN HISTÓRICA DE LAS MUESTRAS DE MIELES FINALES ANALIZADAS EN EL LABORATORIO </a:t>
            </a:r>
            <a:r>
              <a:rPr lang="es-ES_tradnl" sz="1400" b="1" dirty="0" smtClean="0">
                <a:latin typeface="Arial Narrow" panose="020B0606020202030204" pitchFamily="34" charset="0"/>
              </a:rPr>
              <a:t>LEYCAL Autores</a:t>
            </a:r>
            <a:r>
              <a:rPr lang="es-ES_tradnl" sz="1400" b="1" dirty="0">
                <a:latin typeface="Arial Narrow" panose="020B0606020202030204" pitchFamily="34" charset="0"/>
              </a:rPr>
              <a:t>:</a:t>
            </a:r>
            <a:r>
              <a:rPr lang="es-ES_tradnl" sz="1400" dirty="0">
                <a:latin typeface="Arial Narrow" panose="020B0606020202030204" pitchFamily="34" charset="0"/>
              </a:rPr>
              <a:t> Mauricio Ribas García, Mabel Viñals Verde, </a:t>
            </a:r>
            <a:r>
              <a:rPr lang="es-ES_tradnl" sz="1400" dirty="0" err="1">
                <a:latin typeface="Arial Narrow" panose="020B0606020202030204" pitchFamily="34" charset="0"/>
              </a:rPr>
              <a:t>Milaydis</a:t>
            </a:r>
            <a:r>
              <a:rPr lang="es-ES_tradnl" sz="1400" dirty="0">
                <a:latin typeface="Arial Narrow" panose="020B0606020202030204" pitchFamily="34" charset="0"/>
              </a:rPr>
              <a:t> Reyna Hernández, Digna </a:t>
            </a:r>
            <a:r>
              <a:rPr lang="es-ES_tradnl" sz="1400" dirty="0" err="1">
                <a:latin typeface="Arial Narrow" panose="020B0606020202030204" pitchFamily="34" charset="0"/>
              </a:rPr>
              <a:t>Achon</a:t>
            </a:r>
            <a:r>
              <a:rPr lang="es-ES_tradnl" sz="1400" dirty="0">
                <a:latin typeface="Arial Narrow" panose="020B0606020202030204" pitchFamily="34" charset="0"/>
              </a:rPr>
              <a:t> </a:t>
            </a:r>
            <a:r>
              <a:rPr lang="es-ES_tradnl" sz="1400" dirty="0" err="1">
                <a:latin typeface="Arial Narrow" panose="020B0606020202030204" pitchFamily="34" charset="0"/>
              </a:rPr>
              <a:t>Cheng</a:t>
            </a:r>
            <a:r>
              <a:rPr lang="es-ES_tradnl" sz="1400" dirty="0">
                <a:latin typeface="Arial Narrow" panose="020B0606020202030204" pitchFamily="34" charset="0"/>
              </a:rPr>
              <a:t>, Lucía González Hernández, Juana María </a:t>
            </a:r>
            <a:r>
              <a:rPr lang="es-ES_tradnl" sz="1400" dirty="0" err="1">
                <a:latin typeface="Arial Narrow" panose="020B0606020202030204" pitchFamily="34" charset="0"/>
              </a:rPr>
              <a:t>Chanfón</a:t>
            </a:r>
            <a:r>
              <a:rPr lang="es-ES_tradnl" sz="1400" dirty="0">
                <a:latin typeface="Arial Narrow" panose="020B0606020202030204" pitchFamily="34" charset="0"/>
              </a:rPr>
              <a:t> </a:t>
            </a:r>
            <a:r>
              <a:rPr lang="es-ES_tradnl" sz="1400" dirty="0" err="1">
                <a:latin typeface="Arial Narrow" panose="020B0606020202030204" pitchFamily="34" charset="0"/>
              </a:rPr>
              <a:t>Curbelo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dirty="0">
                <a:latin typeface="Arial Narrow" panose="020B0606020202030204" pitchFamily="34" charset="0"/>
              </a:rPr>
              <a:t> 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251520" y="404664"/>
            <a:ext cx="864096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7250469" y="-48927"/>
            <a:ext cx="1614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latin typeface="Agency FB" panose="020B0503020202020204" pitchFamily="34" charset="0"/>
              </a:rPr>
              <a:t>Logro  </a:t>
            </a:r>
            <a:r>
              <a:rPr lang="es-MX" sz="2400" b="1" dirty="0" smtClean="0">
                <a:latin typeface="Agency FB" panose="020B0503020202020204" pitchFamily="34" charset="0"/>
              </a:rPr>
              <a:t>ICIDCA</a:t>
            </a:r>
            <a:endParaRPr lang="es-ES" sz="2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61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/>
          <a:stretch/>
        </p:blipFill>
        <p:spPr bwMode="auto">
          <a:xfrm>
            <a:off x="-16336" y="-27384"/>
            <a:ext cx="916033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0 CuadroTexto"/>
          <p:cNvSpPr txBox="1"/>
          <p:nvPr/>
        </p:nvSpPr>
        <p:spPr>
          <a:xfrm>
            <a:off x="899592" y="548680"/>
            <a:ext cx="7104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>
                <a:latin typeface="Agency FB" panose="020B0503020202020204" pitchFamily="34" charset="0"/>
              </a:rPr>
              <a:t>PREMIOS OTORGADOS POR EL CCC </a:t>
            </a:r>
          </a:p>
          <a:p>
            <a:pPr algn="ctr"/>
            <a:r>
              <a:rPr lang="es-ES" sz="4400" b="1" dirty="0" smtClean="0">
                <a:latin typeface="Agency FB" panose="020B0503020202020204" pitchFamily="34" charset="0"/>
              </a:rPr>
              <a:t>2021</a:t>
            </a:r>
            <a:endParaRPr lang="es-ES" sz="4400" dirty="0" smtClean="0">
              <a:latin typeface="Agency FB" panose="020B0503020202020204" pitchFamily="34" charset="0"/>
            </a:endParaRPr>
          </a:p>
          <a:p>
            <a:pPr algn="ctr"/>
            <a:endParaRPr lang="es-ES" sz="4400" dirty="0">
              <a:latin typeface="Agency FB" panose="020B0503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86" y="2060847"/>
            <a:ext cx="6429858" cy="455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2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/>
          <a:stretch/>
        </p:blipFill>
        <p:spPr bwMode="auto">
          <a:xfrm>
            <a:off x="-40380" y="-27384"/>
            <a:ext cx="916033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251520" y="404664"/>
            <a:ext cx="864096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0 CuadroTexto"/>
          <p:cNvSpPr txBox="1"/>
          <p:nvPr/>
        </p:nvSpPr>
        <p:spPr>
          <a:xfrm>
            <a:off x="1403648" y="-27384"/>
            <a:ext cx="7104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latin typeface="Arial Narrow" panose="020B0606020202030204" pitchFamily="34" charset="0"/>
              </a:rPr>
              <a:t>PREMIOS OTORGADOS POR EL CCC </a:t>
            </a:r>
            <a:r>
              <a:rPr lang="es-ES" b="1" dirty="0" smtClean="0">
                <a:latin typeface="Arial Narrow" panose="020B0606020202030204" pitchFamily="34" charset="0"/>
              </a:rPr>
              <a:t>2021</a:t>
            </a:r>
            <a:endParaRPr lang="es-ES" dirty="0" smtClean="0">
              <a:latin typeface="Arial Narrow" panose="020B0606020202030204" pitchFamily="34" charset="0"/>
            </a:endParaRPr>
          </a:p>
          <a:p>
            <a:pPr algn="ctr"/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419269" y="42560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_tradnl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PREMIOS OBRA DE LA VIDA ICIDCA </a:t>
            </a:r>
            <a:endParaRPr lang="es-ES_tradnl" b="1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_tradnl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</a:t>
            </a:r>
            <a:r>
              <a:rPr lang="es-ES_tradnl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C. Raúl </a:t>
            </a:r>
            <a:r>
              <a:rPr lang="es-ES_tradnl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Sabadí</a:t>
            </a:r>
            <a:r>
              <a:rPr lang="es-ES_tradnl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Díaz.</a:t>
            </a:r>
            <a:endParaRPr lang="es-ES" sz="16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_tradnl" dirty="0">
                <a:latin typeface="Arial Narrow" panose="020B0606020202030204" pitchFamily="34" charset="0"/>
                <a:ea typeface="Calibri" panose="020F0502020204030204" pitchFamily="34" charset="0"/>
              </a:rPr>
              <a:t>Ing. </a:t>
            </a:r>
            <a:r>
              <a:rPr lang="es-ES_tradnl" dirty="0">
                <a:latin typeface="Arial Narrow" panose="020B0606020202030204" pitchFamily="34" charset="0"/>
                <a:ea typeface="Times New Roman" panose="02020603050405020304" pitchFamily="18" charset="0"/>
              </a:rPr>
              <a:t>Andrés Gómez Estévez</a:t>
            </a:r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922789" y="413700"/>
            <a:ext cx="4572000" cy="8263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s-ES_tradnl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MEJOR INVESTIGADOR</a:t>
            </a:r>
            <a:endParaRPr lang="es-ES" sz="16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Dra.C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Evelyn </a:t>
            </a:r>
            <a:r>
              <a:rPr lang="es-ES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Faife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Pérez   </a:t>
            </a:r>
            <a:r>
              <a:rPr lang="es-ES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s-ES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33956" y="4046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s-ES_tradnl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JOVEN TALENTO  </a:t>
            </a:r>
            <a:endParaRPr lang="es-ES" sz="16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s-MX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Ing. </a:t>
            </a:r>
            <a:r>
              <a:rPr lang="es-ES_tradnl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Arletis</a:t>
            </a:r>
            <a:r>
              <a:rPr lang="es-ES_tradnl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Cruz Llerena</a:t>
            </a:r>
            <a:endParaRPr lang="es-ES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19269" y="1700808"/>
            <a:ext cx="808916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_tradnl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PREMIO DESTACADO EN LA ACTIVIDAD DE SERVICIOS </a:t>
            </a:r>
            <a:r>
              <a:rPr lang="es-ES_tradnl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CIENTÍFICOS-TÉCNICOS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_tradnl" sz="2000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Téc</a:t>
            </a:r>
            <a:r>
              <a:rPr lang="es-ES_tradnl" sz="2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_tradnl" sz="2000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Yeider</a:t>
            </a:r>
            <a:r>
              <a:rPr lang="es-ES_tradnl" sz="2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Rodríguez </a:t>
            </a:r>
            <a:r>
              <a:rPr lang="es-ES_tradnl" sz="20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Molina</a:t>
            </a:r>
            <a:endParaRPr lang="es-ES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19268" y="2853743"/>
            <a:ext cx="8422907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_tradnl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TRABAJO CIENTÍFICO </a:t>
            </a:r>
            <a:endParaRPr lang="es-ES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b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CONSTRUCCIÓN </a:t>
            </a:r>
            <a:r>
              <a:rPr lang="es-ES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UNA NUEVA DEXTRANASACARASA QUIMÉRICA FUSIONADA AL MÓDULO DE UNIÓN A CARBOHIDRATOS CBM2a.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b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Autores</a:t>
            </a:r>
            <a:r>
              <a:rPr lang="es-ES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Reinaldo H. Fraga Vidal, Roberto C. </a:t>
            </a:r>
            <a:r>
              <a:rPr lang="es-ES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Arística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Ribalta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Lisandra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Martínez Valdés, Meinardo </a:t>
            </a:r>
            <a:r>
              <a:rPr lang="es-ES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Lafargue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Gámez, Amanda Montes Álvarez, </a:t>
            </a:r>
            <a:r>
              <a:rPr lang="es-ES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Arianne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Rubio Sánchez, Eric </a:t>
            </a:r>
            <a:r>
              <a:rPr lang="es-ES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Dubreucq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Benoit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Moreau</a:t>
            </a:r>
            <a:endParaRPr lang="es-ES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19268" y="4688571"/>
            <a:ext cx="8650384" cy="2072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_tradnl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TRABAJO DE INNOVACIÓN TECNOLÓGICA</a:t>
            </a:r>
            <a:endParaRPr lang="es-ES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Escalado </a:t>
            </a:r>
            <a:r>
              <a:rPr lang="es-MX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y producción del biofertilizante </a:t>
            </a:r>
            <a:r>
              <a:rPr lang="es-MX" b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Biofer</a:t>
            </a:r>
            <a:r>
              <a:rPr lang="es-MX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para el incremento de rendimientos en el cultivo del frijol.</a:t>
            </a:r>
            <a:endParaRPr lang="es-ES" dirty="0">
              <a:latin typeface="Arial Narrow" panose="020B0606020202030204" pitchFamily="34" charset="0"/>
            </a:endParaRPr>
          </a:p>
          <a:p>
            <a:pPr algn="just"/>
            <a:r>
              <a:rPr lang="es-ES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Autores</a:t>
            </a:r>
            <a:r>
              <a:rPr lang="es-ES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: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 Ana Nelis San Juan, Arodis Caballero Núñez, Reinaldo Acosta, Marlyn Pérez, Alejandro Jiménez, Santiago </a:t>
            </a:r>
            <a:r>
              <a:rPr lang="es-ES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Estupiñan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, Marlen Lorenzo, Vivian León,  Daisy Dopico, </a:t>
            </a:r>
            <a:r>
              <a:rPr lang="es-ES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Karel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 Mateo, </a:t>
            </a:r>
            <a:r>
              <a:rPr lang="es-ES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Yudelkis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Drullet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lang="es-ES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Lisset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 Arias,  </a:t>
            </a:r>
            <a:r>
              <a:rPr lang="es-ES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Mairét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 Quintero,  </a:t>
            </a:r>
            <a:r>
              <a:rPr lang="es-ES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Zuleida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 Lezcano, </a:t>
            </a:r>
            <a:r>
              <a:rPr lang="es-ES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Hector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LaO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, Roberto C. </a:t>
            </a:r>
            <a:r>
              <a:rPr lang="es-ES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Aristicas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 y </a:t>
            </a:r>
            <a:r>
              <a:rPr lang="es-ES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Aidin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 Martínez.</a:t>
            </a:r>
            <a:endParaRPr lang="es-ES" dirty="0"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/>
          <a:stretch/>
        </p:blipFill>
        <p:spPr bwMode="auto">
          <a:xfrm>
            <a:off x="-40380" y="-27384"/>
            <a:ext cx="916033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251520" y="404664"/>
            <a:ext cx="864096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5 CuadroTexto"/>
          <p:cNvSpPr txBox="1"/>
          <p:nvPr/>
        </p:nvSpPr>
        <p:spPr>
          <a:xfrm>
            <a:off x="-2124744" y="0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latin typeface="Arial Narrow" panose="020B0606020202030204" pitchFamily="34" charset="0"/>
              </a:rPr>
              <a:t>PREMIOS OTORGADOS POR EL CCC </a:t>
            </a:r>
            <a:r>
              <a:rPr lang="es-ES" sz="1600" b="1" dirty="0" smtClean="0">
                <a:latin typeface="Arial Narrow" panose="020B0606020202030204" pitchFamily="34" charset="0"/>
              </a:rPr>
              <a:t>2021</a:t>
            </a:r>
            <a:endParaRPr lang="es-ES" sz="1600" dirty="0">
              <a:latin typeface="Arial Narrow" panose="020B0606020202030204" pitchFamily="34" charset="0"/>
            </a:endParaRPr>
          </a:p>
          <a:p>
            <a:r>
              <a:rPr lang="es-ES_tradnl" sz="1600" b="1" dirty="0">
                <a:latin typeface="Arial Narrow" panose="020B0606020202030204" pitchFamily="34" charset="0"/>
              </a:rPr>
              <a:t> </a:t>
            </a:r>
            <a:endParaRPr lang="es-ES" sz="1600" dirty="0">
              <a:latin typeface="Arial Narrow" panose="020B0606020202030204" pitchFamily="34" charset="0"/>
            </a:endParaRPr>
          </a:p>
          <a:p>
            <a:r>
              <a:rPr lang="es-ES_tradnl" sz="1600" dirty="0" smtClean="0">
                <a:latin typeface="Arial Narrow" panose="020B0606020202030204" pitchFamily="34" charset="0"/>
              </a:rPr>
              <a:t> </a:t>
            </a:r>
            <a:endParaRPr lang="es-ES" sz="1600" dirty="0" smtClean="0">
              <a:latin typeface="Arial Narrow" panose="020B0606020202030204" pitchFamily="34" charset="0"/>
            </a:endParaRPr>
          </a:p>
          <a:p>
            <a:pPr algn="just"/>
            <a:endParaRPr lang="es-ES" sz="16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600" b="1" dirty="0" smtClean="0">
                <a:latin typeface="Arial Narrow" panose="020B0606020202030204" pitchFamily="34" charset="0"/>
              </a:rPr>
              <a:t> </a:t>
            </a:r>
            <a:endParaRPr lang="es-ES" sz="1600" dirty="0">
              <a:latin typeface="Arial Narrow" panose="020B060602020203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250469" y="-48927"/>
            <a:ext cx="1614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latin typeface="Agency FB" panose="020B0503020202020204" pitchFamily="34" charset="0"/>
              </a:rPr>
              <a:t>Logro  </a:t>
            </a:r>
            <a:r>
              <a:rPr lang="es-MX" sz="2400" b="1" dirty="0" smtClean="0">
                <a:latin typeface="Agency FB" panose="020B0503020202020204" pitchFamily="34" charset="0"/>
              </a:rPr>
              <a:t>ICIDCA</a:t>
            </a:r>
            <a:endParaRPr lang="es-ES" sz="2400" dirty="0">
              <a:latin typeface="Agency FB" panose="020B0503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95536" y="548680"/>
            <a:ext cx="864095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>
                <a:latin typeface="Arial Narrow" panose="020B0606020202030204" pitchFamily="34" charset="0"/>
              </a:rPr>
              <a:t>COMPOSICIONES POLIMÉRICAS FURÁNICAS PARA LA AGROINDUSTRIA AZUCARERA</a:t>
            </a:r>
            <a:endParaRPr lang="es-ES" sz="1600" dirty="0">
              <a:latin typeface="Arial Narrow" panose="020B0606020202030204" pitchFamily="34" charset="0"/>
            </a:endParaRPr>
          </a:p>
          <a:p>
            <a:r>
              <a:rPr lang="es-ES" sz="1600" b="1" dirty="0">
                <a:latin typeface="Arial Narrow" panose="020B0606020202030204" pitchFamily="34" charset="0"/>
              </a:rPr>
              <a:t>Autores:</a:t>
            </a:r>
            <a:r>
              <a:rPr lang="es-ES" sz="1600" dirty="0">
                <a:latin typeface="Arial Narrow" panose="020B0606020202030204" pitchFamily="34" charset="0"/>
              </a:rPr>
              <a:t> Andrés Gómez Estévez; Mercedes Sosa Hernández; Arelis Rodríguez Padrón; Juan A. Leal y Grupo de la UEB ENSA Santa Fe.</a:t>
            </a:r>
          </a:p>
          <a:p>
            <a:r>
              <a:rPr lang="es-ES" sz="1600" dirty="0">
                <a:latin typeface="Arial Narrow" panose="020B0606020202030204" pitchFamily="34" charset="0"/>
              </a:rPr>
              <a:t> </a:t>
            </a:r>
          </a:p>
          <a:p>
            <a:r>
              <a:rPr lang="es-ES" sz="1600" b="1" dirty="0" smtClean="0">
                <a:latin typeface="Arial Narrow" panose="020B0606020202030204" pitchFamily="34" charset="0"/>
              </a:rPr>
              <a:t>MODIFICACIÓN </a:t>
            </a:r>
            <a:r>
              <a:rPr lang="es-ES" sz="1600" b="1" dirty="0">
                <a:latin typeface="Arial Narrow" panose="020B0606020202030204" pitchFamily="34" charset="0"/>
              </a:rPr>
              <a:t>DEL SISTEMA DE CONDENSADOS DE LA EMPRESA “HÉCTOR MOLINA”.</a:t>
            </a:r>
            <a:r>
              <a:rPr lang="es-ES" sz="1600" dirty="0">
                <a:latin typeface="Arial Narrow" panose="020B0606020202030204" pitchFamily="34" charset="0"/>
              </a:rPr>
              <a:t>  </a:t>
            </a:r>
            <a:r>
              <a:rPr lang="es-ES" sz="1600" b="1" dirty="0">
                <a:latin typeface="Arial Narrow" panose="020B0606020202030204" pitchFamily="34" charset="0"/>
              </a:rPr>
              <a:t>Autor:</a:t>
            </a:r>
            <a:r>
              <a:rPr lang="es-ES" sz="1600" dirty="0">
                <a:latin typeface="Arial Narrow" panose="020B0606020202030204" pitchFamily="34" charset="0"/>
              </a:rPr>
              <a:t> Ing. Leopoldo </a:t>
            </a:r>
            <a:r>
              <a:rPr lang="es-ES" sz="1600" dirty="0" err="1">
                <a:latin typeface="Arial Narrow" panose="020B0606020202030204" pitchFamily="34" charset="0"/>
              </a:rPr>
              <a:t>Rostgaard</a:t>
            </a:r>
            <a:r>
              <a:rPr lang="es-ES" sz="1600" dirty="0">
                <a:latin typeface="Arial Narrow" panose="020B0606020202030204" pitchFamily="34" charset="0"/>
              </a:rPr>
              <a:t> Beltrán.</a:t>
            </a:r>
          </a:p>
          <a:p>
            <a:r>
              <a:rPr lang="es-ES" sz="1600" dirty="0">
                <a:latin typeface="Arial Narrow" panose="020B0606020202030204" pitchFamily="34" charset="0"/>
              </a:rPr>
              <a:t> </a:t>
            </a:r>
            <a:endParaRPr lang="es-ES" sz="1600" dirty="0" smtClean="0">
              <a:latin typeface="Arial Narrow" panose="020B0606020202030204" pitchFamily="34" charset="0"/>
            </a:endParaRPr>
          </a:p>
          <a:p>
            <a:r>
              <a:rPr lang="es-ES" sz="1600" b="1" dirty="0" smtClean="0">
                <a:latin typeface="Arial Narrow" panose="020B0606020202030204" pitchFamily="34" charset="0"/>
              </a:rPr>
              <a:t>ICIBIOP-GLU</a:t>
            </a:r>
            <a:r>
              <a:rPr lang="es-ES" sz="1600" b="1" dirty="0">
                <a:latin typeface="Arial Narrow" panose="020B0606020202030204" pitchFamily="34" charset="0"/>
              </a:rPr>
              <a:t>: UN NUEVO BIOFERTILIZANTE, RESULTADO DE LA CIENCIA PARA CONTRIBUIR A LA SOBERANÍA ALIMENTARIA EN CUBA. </a:t>
            </a:r>
            <a:endParaRPr lang="es-ES" sz="1600" dirty="0">
              <a:latin typeface="Arial Narrow" panose="020B0606020202030204" pitchFamily="34" charset="0"/>
            </a:endParaRPr>
          </a:p>
          <a:p>
            <a:r>
              <a:rPr lang="es-ES" sz="1600" b="1" dirty="0">
                <a:latin typeface="Arial Narrow" panose="020B0606020202030204" pitchFamily="34" charset="0"/>
              </a:rPr>
              <a:t>Autores:</a:t>
            </a:r>
            <a:r>
              <a:rPr lang="es-ES" sz="1600" dirty="0">
                <a:latin typeface="Arial Narrow" panose="020B0606020202030204" pitchFamily="34" charset="0"/>
              </a:rPr>
              <a:t> Daisy Dopico, Ana Nelis San Juan, Bárbara Rodríguez, Marlyn Pérez, Reinaldo Acosta, Santiago </a:t>
            </a:r>
            <a:r>
              <a:rPr lang="es-ES" sz="1600" dirty="0" err="1">
                <a:latin typeface="Arial Narrow" panose="020B0606020202030204" pitchFamily="34" charset="0"/>
              </a:rPr>
              <a:t>Estupiñán</a:t>
            </a:r>
            <a:r>
              <a:rPr lang="es-ES" sz="1600" dirty="0">
                <a:latin typeface="Arial Narrow" panose="020B0606020202030204" pitchFamily="34" charset="0"/>
              </a:rPr>
              <a:t>, Eulalia Gómez, Vivian León.</a:t>
            </a:r>
          </a:p>
          <a:p>
            <a:r>
              <a:rPr lang="es-US" sz="1600" dirty="0">
                <a:latin typeface="Arial Narrow" panose="020B0606020202030204" pitchFamily="34" charset="0"/>
              </a:rPr>
              <a:t> </a:t>
            </a:r>
            <a:endParaRPr lang="es-ES" sz="1600" dirty="0">
              <a:latin typeface="Arial Narrow" panose="020B0606020202030204" pitchFamily="34" charset="0"/>
            </a:endParaRPr>
          </a:p>
          <a:p>
            <a:r>
              <a:rPr lang="es-US" sz="1600" b="1" dirty="0" smtClean="0">
                <a:latin typeface="Arial Narrow" panose="020B0606020202030204" pitchFamily="34" charset="0"/>
              </a:rPr>
              <a:t>LABORATORIO </a:t>
            </a:r>
            <a:r>
              <a:rPr lang="es-US" sz="1600" b="1" dirty="0">
                <a:latin typeface="Arial Narrow" panose="020B0606020202030204" pitchFamily="34" charset="0"/>
              </a:rPr>
              <a:t>LAGUAZUR: PRIMER LABORATORIO AZCUBA ACREDITADO POR LA ISO 17025:2017. </a:t>
            </a:r>
            <a:endParaRPr lang="es-ES" sz="1600" dirty="0">
              <a:latin typeface="Arial Narrow" panose="020B0606020202030204" pitchFamily="34" charset="0"/>
            </a:endParaRPr>
          </a:p>
          <a:p>
            <a:r>
              <a:rPr lang="es-US" sz="1600" b="1" dirty="0">
                <a:latin typeface="Arial Narrow" panose="020B0606020202030204" pitchFamily="34" charset="0"/>
              </a:rPr>
              <a:t>Autores Principales</a:t>
            </a:r>
            <a:r>
              <a:rPr lang="es-US" sz="1600" dirty="0">
                <a:latin typeface="Arial Narrow" panose="020B0606020202030204" pitchFamily="34" charset="0"/>
              </a:rPr>
              <a:t>: Evelyn </a:t>
            </a:r>
            <a:r>
              <a:rPr lang="es-US" sz="1600" dirty="0" err="1">
                <a:latin typeface="Arial Narrow" panose="020B0606020202030204" pitchFamily="34" charset="0"/>
              </a:rPr>
              <a:t>Faife</a:t>
            </a:r>
            <a:r>
              <a:rPr lang="es-US" sz="1600" dirty="0">
                <a:latin typeface="Arial Narrow" panose="020B0606020202030204" pitchFamily="34" charset="0"/>
              </a:rPr>
              <a:t> Pérez</a:t>
            </a:r>
            <a:r>
              <a:rPr lang="es-US" sz="1600" b="1" dirty="0">
                <a:latin typeface="Arial Narrow" panose="020B0606020202030204" pitchFamily="34" charset="0"/>
              </a:rPr>
              <a:t>,</a:t>
            </a:r>
            <a:r>
              <a:rPr lang="es-US" sz="1600" dirty="0">
                <a:latin typeface="Arial Narrow" panose="020B0606020202030204" pitchFamily="34" charset="0"/>
              </a:rPr>
              <a:t> Orly M. López Delgado, Georgina Michelena, </a:t>
            </a:r>
            <a:r>
              <a:rPr lang="es-US" sz="1600" dirty="0" err="1">
                <a:latin typeface="Arial Narrow" panose="020B0606020202030204" pitchFamily="34" charset="0"/>
              </a:rPr>
              <a:t>Lizzie</a:t>
            </a:r>
            <a:r>
              <a:rPr lang="es-US" sz="1600" dirty="0">
                <a:latin typeface="Arial Narrow" panose="020B0606020202030204" pitchFamily="34" charset="0"/>
              </a:rPr>
              <a:t> Lam, </a:t>
            </a:r>
            <a:r>
              <a:rPr lang="es-US" sz="1600" dirty="0" err="1">
                <a:latin typeface="Arial Narrow" panose="020B0606020202030204" pitchFamily="34" charset="0"/>
              </a:rPr>
              <a:t>Dianelis</a:t>
            </a:r>
            <a:r>
              <a:rPr lang="es-US" sz="1600" dirty="0">
                <a:latin typeface="Arial Narrow" panose="020B0606020202030204" pitchFamily="34" charset="0"/>
              </a:rPr>
              <a:t> </a:t>
            </a:r>
            <a:r>
              <a:rPr lang="es-US" sz="1600" dirty="0" err="1">
                <a:latin typeface="Arial Narrow" panose="020B0606020202030204" pitchFamily="34" charset="0"/>
              </a:rPr>
              <a:t>Roget</a:t>
            </a:r>
            <a:r>
              <a:rPr lang="es-US" sz="1600" dirty="0">
                <a:latin typeface="Arial Narrow" panose="020B0606020202030204" pitchFamily="34" charset="0"/>
              </a:rPr>
              <a:t>, </a:t>
            </a:r>
            <a:r>
              <a:rPr lang="es-US" sz="1600" dirty="0" err="1">
                <a:latin typeface="Arial Narrow" panose="020B0606020202030204" pitchFamily="34" charset="0"/>
              </a:rPr>
              <a:t>Yohana</a:t>
            </a:r>
            <a:r>
              <a:rPr lang="es-US" sz="1600" dirty="0">
                <a:latin typeface="Arial Narrow" panose="020B0606020202030204" pitchFamily="34" charset="0"/>
              </a:rPr>
              <a:t> de la Hoz</a:t>
            </a:r>
            <a:endParaRPr lang="es-ES" sz="1600" dirty="0">
              <a:latin typeface="Arial Narrow" panose="020B0606020202030204" pitchFamily="34" charset="0"/>
            </a:endParaRPr>
          </a:p>
          <a:p>
            <a:r>
              <a:rPr lang="es-US" sz="1600" dirty="0">
                <a:latin typeface="Arial Narrow" panose="020B0606020202030204" pitchFamily="34" charset="0"/>
              </a:rPr>
              <a:t> </a:t>
            </a:r>
            <a:endParaRPr lang="es-ES" sz="1600" dirty="0">
              <a:latin typeface="Arial Narrow" panose="020B0606020202030204" pitchFamily="34" charset="0"/>
            </a:endParaRPr>
          </a:p>
          <a:p>
            <a:r>
              <a:rPr lang="es-ES" sz="1600" dirty="0" smtClean="0">
                <a:latin typeface="Arial Narrow" panose="020B0606020202030204" pitchFamily="34" charset="0"/>
              </a:rPr>
              <a:t> </a:t>
            </a:r>
            <a:r>
              <a:rPr lang="es-US" sz="1600" b="1" dirty="0">
                <a:latin typeface="Arial Narrow" panose="020B0606020202030204" pitchFamily="34" charset="0"/>
              </a:rPr>
              <a:t>REVISTA ICIDCA SOBRE LOS DERIVADOS DE LA CAÑA DE AZÚCAR.</a:t>
            </a:r>
            <a:r>
              <a:rPr lang="es-US" sz="1600" dirty="0">
                <a:latin typeface="Arial Narrow" panose="020B0606020202030204" pitchFamily="34" charset="0"/>
              </a:rPr>
              <a:t> </a:t>
            </a:r>
            <a:endParaRPr lang="es-ES" sz="1600" dirty="0">
              <a:latin typeface="Arial Narrow" panose="020B0606020202030204" pitchFamily="34" charset="0"/>
            </a:endParaRPr>
          </a:p>
          <a:p>
            <a:r>
              <a:rPr lang="es-US" sz="1600" dirty="0">
                <a:latin typeface="Arial Narrow" panose="020B0606020202030204" pitchFamily="34" charset="0"/>
              </a:rPr>
              <a:t>Autores: Aurora Martín González, Gisela </a:t>
            </a:r>
            <a:r>
              <a:rPr lang="es-US" sz="1600" dirty="0" err="1">
                <a:latin typeface="Arial Narrow" panose="020B0606020202030204" pitchFamily="34" charset="0"/>
              </a:rPr>
              <a:t>Docampo</a:t>
            </a:r>
            <a:r>
              <a:rPr lang="es-US" sz="1600" dirty="0">
                <a:latin typeface="Arial Narrow" panose="020B0606020202030204" pitchFamily="34" charset="0"/>
              </a:rPr>
              <a:t> Alba, </a:t>
            </a:r>
            <a:r>
              <a:rPr lang="es-US" sz="1600" dirty="0" err="1">
                <a:latin typeface="Arial Narrow" panose="020B0606020202030204" pitchFamily="34" charset="0"/>
              </a:rPr>
              <a:t>Nayancy</a:t>
            </a:r>
            <a:r>
              <a:rPr lang="es-US" sz="1600" dirty="0">
                <a:latin typeface="Arial Narrow" panose="020B0606020202030204" pitchFamily="34" charset="0"/>
              </a:rPr>
              <a:t> Jaime Salomón, Hermys Rojas Núñez, Luis Gálvez Taupier, Georgina Michelena Álvarez.</a:t>
            </a:r>
            <a:endParaRPr lang="es-ES" sz="1600" dirty="0">
              <a:latin typeface="Arial Narrow" panose="020B0606020202030204" pitchFamily="34" charset="0"/>
            </a:endParaRPr>
          </a:p>
          <a:p>
            <a:r>
              <a:rPr lang="es-ES" sz="1600" dirty="0">
                <a:latin typeface="Arial Narrow" panose="020B0606020202030204" pitchFamily="34" charset="0"/>
              </a:rPr>
              <a:t> </a:t>
            </a:r>
          </a:p>
          <a:p>
            <a:r>
              <a:rPr lang="es-US" sz="1600" b="1" dirty="0" smtClean="0">
                <a:latin typeface="Arial Narrow" panose="020B0606020202030204" pitchFamily="34" charset="0"/>
              </a:rPr>
              <a:t>DETERMINACIÓN </a:t>
            </a:r>
            <a:r>
              <a:rPr lang="es-US" sz="1600" b="1" dirty="0">
                <a:latin typeface="Arial Narrow" panose="020B0606020202030204" pitchFamily="34" charset="0"/>
              </a:rPr>
              <a:t>DE METALES PESADOS EN LAS UEB AZUCARERAS DEL PAÍS.</a:t>
            </a:r>
            <a:r>
              <a:rPr lang="es-US" sz="1600" dirty="0">
                <a:latin typeface="Arial Narrow" panose="020B0606020202030204" pitchFamily="34" charset="0"/>
              </a:rPr>
              <a:t> </a:t>
            </a:r>
            <a:endParaRPr lang="es-ES" sz="1600" dirty="0">
              <a:latin typeface="Arial Narrow" panose="020B0606020202030204" pitchFamily="34" charset="0"/>
            </a:endParaRPr>
          </a:p>
          <a:p>
            <a:r>
              <a:rPr lang="es-US" sz="1600" b="1" dirty="0">
                <a:latin typeface="Arial Narrow" panose="020B0606020202030204" pitchFamily="34" charset="0"/>
              </a:rPr>
              <a:t>Autores:</a:t>
            </a:r>
            <a:r>
              <a:rPr lang="es-US" sz="1600" dirty="0">
                <a:latin typeface="Arial Narrow" panose="020B0606020202030204" pitchFamily="34" charset="0"/>
              </a:rPr>
              <a:t> Juana M.</a:t>
            </a:r>
            <a:r>
              <a:rPr lang="es-US" sz="1600" b="1" dirty="0">
                <a:latin typeface="Arial Narrow" panose="020B0606020202030204" pitchFamily="34" charset="0"/>
              </a:rPr>
              <a:t> </a:t>
            </a:r>
            <a:r>
              <a:rPr lang="es-US" sz="1600" dirty="0">
                <a:latin typeface="Arial Narrow" panose="020B0606020202030204" pitchFamily="34" charset="0"/>
              </a:rPr>
              <a:t>Chanfón Curbelo</a:t>
            </a:r>
            <a:r>
              <a:rPr lang="es-US" sz="1600" b="1" dirty="0">
                <a:latin typeface="Arial Narrow" panose="020B0606020202030204" pitchFamily="34" charset="0"/>
              </a:rPr>
              <a:t>,</a:t>
            </a:r>
            <a:r>
              <a:rPr lang="es-US" sz="1600" dirty="0">
                <a:latin typeface="Arial Narrow" panose="020B0606020202030204" pitchFamily="34" charset="0"/>
              </a:rPr>
              <a:t> Mabel Viñals Verde, Hernández, </a:t>
            </a:r>
            <a:r>
              <a:rPr lang="es-US" sz="1600" dirty="0" err="1">
                <a:latin typeface="Arial Narrow" panose="020B0606020202030204" pitchFamily="34" charset="0"/>
              </a:rPr>
              <a:t>Adelmo</a:t>
            </a:r>
            <a:r>
              <a:rPr lang="es-US" sz="1600" dirty="0">
                <a:latin typeface="Arial Narrow" panose="020B0606020202030204" pitchFamily="34" charset="0"/>
              </a:rPr>
              <a:t> </a:t>
            </a:r>
            <a:r>
              <a:rPr lang="es-US" sz="1600" dirty="0" err="1">
                <a:latin typeface="Arial Narrow" panose="020B0606020202030204" pitchFamily="34" charset="0"/>
              </a:rPr>
              <a:t>Montalvan</a:t>
            </a:r>
            <a:r>
              <a:rPr lang="es-US" sz="1600" dirty="0">
                <a:latin typeface="Arial Narrow" panose="020B0606020202030204" pitchFamily="34" charset="0"/>
              </a:rPr>
              <a:t>, Lucía </a:t>
            </a:r>
            <a:r>
              <a:rPr lang="es-US" sz="1600" dirty="0" smtClean="0">
                <a:latin typeface="Arial Narrow" panose="020B0606020202030204" pitchFamily="34" charset="0"/>
              </a:rPr>
              <a:t>González</a:t>
            </a:r>
            <a:r>
              <a:rPr lang="es-ES" sz="1600" dirty="0">
                <a:latin typeface="Arial Narrow" panose="020B0606020202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729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/>
          <a:stretch/>
        </p:blipFill>
        <p:spPr bwMode="auto">
          <a:xfrm>
            <a:off x="0" y="0"/>
            <a:ext cx="91199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251520" y="404664"/>
            <a:ext cx="864096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5 CuadroTexto"/>
          <p:cNvSpPr txBox="1"/>
          <p:nvPr/>
        </p:nvSpPr>
        <p:spPr>
          <a:xfrm>
            <a:off x="-2124744" y="17329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latin typeface="Arial Narrow" panose="020B0606020202030204" pitchFamily="34" charset="0"/>
              </a:rPr>
              <a:t>PREMIOS OTORGADOS POR EL CCC </a:t>
            </a:r>
            <a:r>
              <a:rPr lang="es-ES" sz="1600" b="1" dirty="0" smtClean="0">
                <a:latin typeface="Arial Narrow" panose="020B0606020202030204" pitchFamily="34" charset="0"/>
              </a:rPr>
              <a:t>2021</a:t>
            </a:r>
            <a:endParaRPr lang="es-ES" sz="1600" dirty="0">
              <a:latin typeface="Arial Narrow" panose="020B0606020202030204" pitchFamily="34" charset="0"/>
            </a:endParaRPr>
          </a:p>
          <a:p>
            <a:r>
              <a:rPr lang="es-ES_tradnl" sz="1600" b="1" dirty="0">
                <a:latin typeface="Arial Narrow" panose="020B0606020202030204" pitchFamily="34" charset="0"/>
              </a:rPr>
              <a:t> </a:t>
            </a:r>
            <a:endParaRPr lang="es-ES" sz="1600" dirty="0">
              <a:latin typeface="Arial Narrow" panose="020B0606020202030204" pitchFamily="34" charset="0"/>
            </a:endParaRPr>
          </a:p>
          <a:p>
            <a:r>
              <a:rPr lang="es-ES_tradnl" sz="1600" dirty="0" smtClean="0">
                <a:latin typeface="Arial Narrow" panose="020B0606020202030204" pitchFamily="34" charset="0"/>
              </a:rPr>
              <a:t> </a:t>
            </a:r>
            <a:endParaRPr lang="es-ES" sz="1600" dirty="0" smtClean="0">
              <a:latin typeface="Arial Narrow" panose="020B0606020202030204" pitchFamily="34" charset="0"/>
            </a:endParaRPr>
          </a:p>
          <a:p>
            <a:pPr algn="just"/>
            <a:endParaRPr lang="es-ES" sz="16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600" b="1" dirty="0" smtClean="0">
                <a:latin typeface="Arial Narrow" panose="020B0606020202030204" pitchFamily="34" charset="0"/>
              </a:rPr>
              <a:t> </a:t>
            </a:r>
            <a:endParaRPr lang="es-ES" sz="1600" dirty="0">
              <a:latin typeface="Arial Narrow" panose="020B060602020203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250469" y="-57001"/>
            <a:ext cx="1614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latin typeface="Agency FB" panose="020B0503020202020204" pitchFamily="34" charset="0"/>
              </a:rPr>
              <a:t>Logro  </a:t>
            </a:r>
            <a:r>
              <a:rPr lang="es-MX" sz="2400" b="1" dirty="0" smtClean="0">
                <a:latin typeface="Agency FB" panose="020B0503020202020204" pitchFamily="34" charset="0"/>
              </a:rPr>
              <a:t>ICIDCA</a:t>
            </a:r>
            <a:endParaRPr lang="es-ES" sz="2400" dirty="0">
              <a:latin typeface="Agency FB" panose="020B0503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07504" y="476672"/>
            <a:ext cx="90124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US" sz="1600" b="1" dirty="0" smtClean="0">
                <a:latin typeface="Arial Narrow" panose="020B0606020202030204" pitchFamily="34" charset="0"/>
              </a:rPr>
              <a:t>EVALUACIÓN </a:t>
            </a:r>
            <a:r>
              <a:rPr lang="es-US" sz="1600" b="1" dirty="0">
                <a:latin typeface="Arial Narrow" panose="020B0606020202030204" pitchFamily="34" charset="0"/>
              </a:rPr>
              <a:t>DE LA CAPACIDAD DE COMBUSTIÓN DEL BAGAZO EN EL CENTRAL “CIRO REDONDO” DURANTE LA ZAFRA 2021.</a:t>
            </a:r>
            <a:r>
              <a:rPr lang="es-US" sz="1600" dirty="0">
                <a:latin typeface="Arial Narrow" panose="020B0606020202030204" pitchFamily="34" charset="0"/>
              </a:rPr>
              <a:t> </a:t>
            </a:r>
            <a:endParaRPr lang="es-ES" sz="1600" dirty="0">
              <a:latin typeface="Arial Narrow" panose="020B0606020202030204" pitchFamily="34" charset="0"/>
            </a:endParaRPr>
          </a:p>
          <a:p>
            <a:pPr algn="just"/>
            <a:r>
              <a:rPr lang="es-US" sz="1600" b="1" dirty="0">
                <a:latin typeface="Arial Narrow" panose="020B0606020202030204" pitchFamily="34" charset="0"/>
              </a:rPr>
              <a:t>Autores:</a:t>
            </a:r>
            <a:r>
              <a:rPr lang="es-US" sz="1600" dirty="0">
                <a:latin typeface="Arial Narrow" panose="020B0606020202030204" pitchFamily="34" charset="0"/>
              </a:rPr>
              <a:t> Ing. Abel </a:t>
            </a:r>
            <a:r>
              <a:rPr lang="es-US" sz="1600" dirty="0" err="1">
                <a:latin typeface="Arial Narrow" panose="020B0606020202030204" pitchFamily="34" charset="0"/>
              </a:rPr>
              <a:t>Verdecia</a:t>
            </a:r>
            <a:r>
              <a:rPr lang="es-US" sz="1600" b="1" dirty="0">
                <a:latin typeface="Arial Narrow" panose="020B0606020202030204" pitchFamily="34" charset="0"/>
              </a:rPr>
              <a:t>, </a:t>
            </a:r>
            <a:r>
              <a:rPr lang="es-US" sz="1600" dirty="0">
                <a:latin typeface="Arial Narrow" panose="020B0606020202030204" pitchFamily="34" charset="0"/>
              </a:rPr>
              <a:t>Ing. </a:t>
            </a:r>
            <a:r>
              <a:rPr lang="es-US" sz="1600" dirty="0" err="1">
                <a:latin typeface="Arial Narrow" panose="020B0606020202030204" pitchFamily="34" charset="0"/>
              </a:rPr>
              <a:t>Liosdany</a:t>
            </a:r>
            <a:r>
              <a:rPr lang="es-US" sz="1600" dirty="0">
                <a:latin typeface="Arial Narrow" panose="020B0606020202030204" pitchFamily="34" charset="0"/>
              </a:rPr>
              <a:t> Oliva, </a:t>
            </a:r>
            <a:r>
              <a:rPr lang="es-US" sz="1600" dirty="0" err="1">
                <a:latin typeface="Arial Narrow" panose="020B0606020202030204" pitchFamily="34" charset="0"/>
              </a:rPr>
              <a:t>Tec</a:t>
            </a:r>
            <a:r>
              <a:rPr lang="es-US" sz="1600" dirty="0">
                <a:latin typeface="Arial Narrow" panose="020B0606020202030204" pitchFamily="34" charset="0"/>
              </a:rPr>
              <a:t>. </a:t>
            </a:r>
            <a:r>
              <a:rPr lang="es-US" sz="1600" dirty="0" err="1">
                <a:latin typeface="Arial Narrow" panose="020B0606020202030204" pitchFamily="34" charset="0"/>
              </a:rPr>
              <a:t>Yeider</a:t>
            </a:r>
            <a:r>
              <a:rPr lang="es-US" sz="1600" dirty="0">
                <a:latin typeface="Arial Narrow" panose="020B0606020202030204" pitchFamily="34" charset="0"/>
              </a:rPr>
              <a:t> Rodríguez, Ing. Richard Moya.</a:t>
            </a:r>
            <a:endParaRPr lang="es-ES" sz="1600" dirty="0">
              <a:latin typeface="Arial Narrow" panose="020B0606020202030204" pitchFamily="34" charset="0"/>
            </a:endParaRPr>
          </a:p>
          <a:p>
            <a:pPr algn="just"/>
            <a:r>
              <a:rPr lang="es-ES" sz="1600" dirty="0">
                <a:latin typeface="Arial Narrow" panose="020B0606020202030204" pitchFamily="34" charset="0"/>
              </a:rPr>
              <a:t> </a:t>
            </a:r>
          </a:p>
          <a:p>
            <a:pPr algn="just"/>
            <a:r>
              <a:rPr lang="es-US" sz="1600" b="1" dirty="0" smtClean="0">
                <a:latin typeface="Arial Narrow" panose="020B0606020202030204" pitchFamily="34" charset="0"/>
              </a:rPr>
              <a:t>ESTIMACIÓN </a:t>
            </a:r>
            <a:r>
              <a:rPr lang="es-US" sz="1600" b="1" dirty="0">
                <a:latin typeface="Arial Narrow" panose="020B0606020202030204" pitchFamily="34" charset="0"/>
              </a:rPr>
              <a:t>DE LAS PÉRDIDAS DE SACAROSA EN CAÑA PROVOCADA POR LA TARDANZA ENTRE EL CORTE Y LA MOLIDA.</a:t>
            </a:r>
            <a:r>
              <a:rPr lang="es-US" sz="1600" dirty="0">
                <a:latin typeface="Arial Narrow" panose="020B0606020202030204" pitchFamily="34" charset="0"/>
              </a:rPr>
              <a:t> </a:t>
            </a:r>
            <a:endParaRPr lang="es-ES" sz="1600" dirty="0">
              <a:latin typeface="Arial Narrow" panose="020B0606020202030204" pitchFamily="34" charset="0"/>
            </a:endParaRPr>
          </a:p>
          <a:p>
            <a:pPr algn="just"/>
            <a:r>
              <a:rPr lang="es-US" sz="1600" b="1" dirty="0">
                <a:latin typeface="Arial Narrow" panose="020B0606020202030204" pitchFamily="34" charset="0"/>
              </a:rPr>
              <a:t>Autores:</a:t>
            </a:r>
            <a:r>
              <a:rPr lang="es-US" sz="1600" dirty="0">
                <a:latin typeface="Arial Narrow" panose="020B0606020202030204" pitchFamily="34" charset="0"/>
              </a:rPr>
              <a:t> Mauricio Ribas García</a:t>
            </a:r>
            <a:r>
              <a:rPr lang="es-US" sz="1600" b="1" dirty="0">
                <a:latin typeface="Arial Narrow" panose="020B0606020202030204" pitchFamily="34" charset="0"/>
              </a:rPr>
              <a:t>,</a:t>
            </a:r>
            <a:r>
              <a:rPr lang="es-US" sz="1600" dirty="0">
                <a:latin typeface="Arial Narrow" panose="020B0606020202030204" pitchFamily="34" charset="0"/>
              </a:rPr>
              <a:t> Abel </a:t>
            </a:r>
            <a:r>
              <a:rPr lang="es-US" sz="1600" dirty="0" err="1">
                <a:latin typeface="Arial Narrow" panose="020B0606020202030204" pitchFamily="34" charset="0"/>
              </a:rPr>
              <a:t>Verdecia</a:t>
            </a:r>
            <a:r>
              <a:rPr lang="es-US" sz="1600" dirty="0">
                <a:latin typeface="Arial Narrow" panose="020B0606020202030204" pitchFamily="34" charset="0"/>
              </a:rPr>
              <a:t> Fonseca, Richard Moya, Carlos Fernández Salcedo, José Luis Donald Rodríguez</a:t>
            </a:r>
            <a:endParaRPr lang="es-ES" sz="1600" dirty="0">
              <a:latin typeface="Arial Narrow" panose="020B0606020202030204" pitchFamily="34" charset="0"/>
            </a:endParaRPr>
          </a:p>
          <a:p>
            <a:pPr algn="just"/>
            <a:r>
              <a:rPr lang="es-ES" sz="1600" dirty="0">
                <a:latin typeface="Arial Narrow" panose="020B0606020202030204" pitchFamily="34" charset="0"/>
              </a:rPr>
              <a:t> </a:t>
            </a:r>
          </a:p>
          <a:p>
            <a:pPr algn="just"/>
            <a:r>
              <a:rPr lang="es-US" sz="1600" b="1" dirty="0" smtClean="0">
                <a:latin typeface="Arial Narrow" panose="020B0606020202030204" pitchFamily="34" charset="0"/>
              </a:rPr>
              <a:t>HIDROSAC </a:t>
            </a:r>
            <a:r>
              <a:rPr lang="es-US" sz="1600" b="1" dirty="0">
                <a:latin typeface="Arial Narrow" panose="020B0606020202030204" pitchFamily="34" charset="0"/>
              </a:rPr>
              <a:t>y BIODEX RF600, DOS NUEVOS BIOPRODUCTOS CERTIFICADOS COMO ADITIVOS ALIMENTARIOS EN CUBA.</a:t>
            </a:r>
            <a:r>
              <a:rPr lang="es-US" sz="1600" dirty="0">
                <a:latin typeface="Arial Narrow" panose="020B0606020202030204" pitchFamily="34" charset="0"/>
              </a:rPr>
              <a:t> </a:t>
            </a:r>
            <a:endParaRPr lang="es-ES" sz="1600" dirty="0">
              <a:latin typeface="Arial Narrow" panose="020B0606020202030204" pitchFamily="34" charset="0"/>
            </a:endParaRPr>
          </a:p>
          <a:p>
            <a:pPr algn="just"/>
            <a:r>
              <a:rPr lang="es-US" sz="1600" b="1" dirty="0">
                <a:latin typeface="Arial Narrow" panose="020B0606020202030204" pitchFamily="34" charset="0"/>
              </a:rPr>
              <a:t>Autores:</a:t>
            </a:r>
            <a:r>
              <a:rPr lang="es-US" sz="1600" dirty="0">
                <a:latin typeface="Arial Narrow" panose="020B0606020202030204" pitchFamily="34" charset="0"/>
              </a:rPr>
              <a:t> Vivian León, Reinaldo Fraga, </a:t>
            </a:r>
            <a:r>
              <a:rPr lang="es-US" sz="1600" dirty="0" err="1">
                <a:latin typeface="Arial Narrow" panose="020B0606020202030204" pitchFamily="34" charset="0"/>
              </a:rPr>
              <a:t>Dunieski</a:t>
            </a:r>
            <a:r>
              <a:rPr lang="es-US" sz="1600" dirty="0">
                <a:latin typeface="Arial Narrow" panose="020B0606020202030204" pitchFamily="34" charset="0"/>
              </a:rPr>
              <a:t> Martínez.*; Enrique Pérez*,  Ana Nelis San Juan, Bárbara Rodríguez, Reinaldo Acosta, Daisy Dopico, Natividad Oliva,  Marlyn Pérez, Roberto C. </a:t>
            </a:r>
            <a:r>
              <a:rPr lang="es-US" sz="1600" dirty="0" err="1">
                <a:latin typeface="Arial Narrow" panose="020B0606020202030204" pitchFamily="34" charset="0"/>
              </a:rPr>
              <a:t>Arísticas</a:t>
            </a:r>
            <a:r>
              <a:rPr lang="es-US" sz="1600" dirty="0">
                <a:latin typeface="Arial Narrow" panose="020B0606020202030204" pitchFamily="34" charset="0"/>
              </a:rPr>
              <a:t>, </a:t>
            </a:r>
            <a:r>
              <a:rPr lang="es-US" sz="1600" dirty="0" err="1">
                <a:latin typeface="Arial Narrow" panose="020B0606020202030204" pitchFamily="34" charset="0"/>
              </a:rPr>
              <a:t>Yeider</a:t>
            </a:r>
            <a:r>
              <a:rPr lang="es-US" sz="1600" dirty="0">
                <a:latin typeface="Arial Narrow" panose="020B0606020202030204" pitchFamily="34" charset="0"/>
              </a:rPr>
              <a:t> Rodríguez,  Sara Mendoza e Indira Álvarez.</a:t>
            </a:r>
            <a:endParaRPr lang="es-ES" sz="1600" dirty="0">
              <a:latin typeface="Arial Narrow" panose="020B0606020202030204" pitchFamily="34" charset="0"/>
            </a:endParaRPr>
          </a:p>
          <a:p>
            <a:pPr algn="just"/>
            <a:r>
              <a:rPr lang="es-ES" sz="1600" dirty="0">
                <a:latin typeface="Arial Narrow" panose="020B0606020202030204" pitchFamily="34" charset="0"/>
              </a:rPr>
              <a:t> </a:t>
            </a:r>
            <a:endParaRPr lang="es-ES" sz="1600" dirty="0" smtClean="0">
              <a:latin typeface="Arial Narrow" panose="020B0606020202030204" pitchFamily="34" charset="0"/>
            </a:endParaRPr>
          </a:p>
          <a:p>
            <a:pPr algn="just"/>
            <a:r>
              <a:rPr lang="es-US" sz="1600" b="1" dirty="0" smtClean="0">
                <a:latin typeface="Arial Narrow" panose="020B0606020202030204" pitchFamily="34" charset="0"/>
              </a:rPr>
              <a:t>REGISTRO DEL BIOPRODUCTO LEBAME® PARA SU USO EN LA AGRICULTURA.</a:t>
            </a:r>
            <a:r>
              <a:rPr lang="es-US" sz="1600" dirty="0" smtClean="0">
                <a:latin typeface="Arial Narrow" panose="020B0606020202030204" pitchFamily="34" charset="0"/>
              </a:rPr>
              <a:t> </a:t>
            </a:r>
            <a:endParaRPr lang="es-ES" sz="1600" dirty="0" smtClean="0">
              <a:latin typeface="Arial Narrow" panose="020B0606020202030204" pitchFamily="34" charset="0"/>
            </a:endParaRPr>
          </a:p>
          <a:p>
            <a:pPr algn="just"/>
            <a:r>
              <a:rPr lang="es-US" sz="1600" b="1" dirty="0" smtClean="0">
                <a:latin typeface="Arial Narrow" panose="020B0606020202030204" pitchFamily="34" charset="0"/>
              </a:rPr>
              <a:t>Autores</a:t>
            </a:r>
            <a:r>
              <a:rPr lang="es-US" sz="1600" b="1" dirty="0">
                <a:latin typeface="Arial Narrow" panose="020B0606020202030204" pitchFamily="34" charset="0"/>
              </a:rPr>
              <a:t>:</a:t>
            </a:r>
            <a:r>
              <a:rPr lang="es-US" sz="1600" dirty="0">
                <a:latin typeface="Arial Narrow" panose="020B0606020202030204" pitchFamily="34" charset="0"/>
              </a:rPr>
              <a:t> Georgina Michelena Álvarez, Grisel</a:t>
            </a:r>
            <a:r>
              <a:rPr lang="es-US" sz="1600" b="1" dirty="0">
                <a:latin typeface="Arial Narrow" panose="020B0606020202030204" pitchFamily="34" charset="0"/>
              </a:rPr>
              <a:t> </a:t>
            </a:r>
            <a:r>
              <a:rPr lang="es-US" sz="1600" dirty="0">
                <a:latin typeface="Arial Narrow" panose="020B0606020202030204" pitchFamily="34" charset="0"/>
              </a:rPr>
              <a:t>Ortega Arias-Carbajal, Gisela González Pardo, Silvano </a:t>
            </a:r>
            <a:r>
              <a:rPr lang="es-US" sz="1600" dirty="0" err="1">
                <a:latin typeface="Arial Narrow" panose="020B0606020202030204" pitchFamily="34" charset="0"/>
              </a:rPr>
              <a:t>Legrá</a:t>
            </a:r>
            <a:r>
              <a:rPr lang="es-US" sz="1600" dirty="0">
                <a:latin typeface="Arial Narrow" panose="020B0606020202030204" pitchFamily="34" charset="0"/>
              </a:rPr>
              <a:t> Mora, Miguel A. Peña Martínez, </a:t>
            </a:r>
            <a:r>
              <a:rPr lang="es-US" sz="1600" dirty="0" err="1">
                <a:latin typeface="Arial Narrow" panose="020B0606020202030204" pitchFamily="34" charset="0"/>
              </a:rPr>
              <a:t>Aidín</a:t>
            </a:r>
            <a:r>
              <a:rPr lang="es-US" sz="1600" dirty="0">
                <a:latin typeface="Arial Narrow" panose="020B0606020202030204" pitchFamily="34" charset="0"/>
              </a:rPr>
              <a:t> Martínez Sánchez, Caridad Suárez Machín, Lorenzo Montero San José, Bárbara Rodríguez González, Daysi Dopico Ramírez, Marlyn Pérez Rodríguez, </a:t>
            </a:r>
            <a:r>
              <a:rPr lang="es-US" sz="1600" dirty="0" err="1">
                <a:latin typeface="Arial Narrow" panose="020B0606020202030204" pitchFamily="34" charset="0"/>
              </a:rPr>
              <a:t>Ananelis</a:t>
            </a:r>
            <a:r>
              <a:rPr lang="es-US" sz="1600" dirty="0">
                <a:latin typeface="Arial Narrow" panose="020B0606020202030204" pitchFamily="34" charset="0"/>
              </a:rPr>
              <a:t> San Juan Rodríguez</a:t>
            </a:r>
            <a:r>
              <a:rPr lang="es-US" sz="1600" dirty="0" smtClean="0">
                <a:latin typeface="Arial Narrow" panose="020B0606020202030204" pitchFamily="34" charset="0"/>
              </a:rPr>
              <a:t>.</a:t>
            </a:r>
          </a:p>
          <a:p>
            <a:pPr algn="just"/>
            <a:endParaRPr lang="es-ES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45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/>
          <a:stretch/>
        </p:blipFill>
        <p:spPr bwMode="auto">
          <a:xfrm>
            <a:off x="0" y="0"/>
            <a:ext cx="91199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251520" y="404664"/>
            <a:ext cx="864096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5 CuadroTexto"/>
          <p:cNvSpPr txBox="1"/>
          <p:nvPr/>
        </p:nvSpPr>
        <p:spPr>
          <a:xfrm>
            <a:off x="-2124744" y="17329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latin typeface="Arial Narrow" panose="020B0606020202030204" pitchFamily="34" charset="0"/>
              </a:rPr>
              <a:t>PREMIOS OTORGADOS POR EL CCC </a:t>
            </a:r>
            <a:r>
              <a:rPr lang="es-ES" sz="1600" b="1" dirty="0" smtClean="0">
                <a:latin typeface="Arial Narrow" panose="020B0606020202030204" pitchFamily="34" charset="0"/>
              </a:rPr>
              <a:t>2021</a:t>
            </a:r>
            <a:endParaRPr lang="es-ES" sz="1600" dirty="0">
              <a:latin typeface="Arial Narrow" panose="020B0606020202030204" pitchFamily="34" charset="0"/>
            </a:endParaRPr>
          </a:p>
          <a:p>
            <a:r>
              <a:rPr lang="es-ES_tradnl" sz="1600" b="1" dirty="0">
                <a:latin typeface="Arial Narrow" panose="020B0606020202030204" pitchFamily="34" charset="0"/>
              </a:rPr>
              <a:t> </a:t>
            </a:r>
            <a:endParaRPr lang="es-ES" sz="1600" dirty="0">
              <a:latin typeface="Arial Narrow" panose="020B0606020202030204" pitchFamily="34" charset="0"/>
            </a:endParaRPr>
          </a:p>
          <a:p>
            <a:r>
              <a:rPr lang="es-ES_tradnl" sz="1600" dirty="0" smtClean="0">
                <a:latin typeface="Arial Narrow" panose="020B0606020202030204" pitchFamily="34" charset="0"/>
              </a:rPr>
              <a:t> </a:t>
            </a:r>
            <a:endParaRPr lang="es-ES" sz="1600" dirty="0" smtClean="0">
              <a:latin typeface="Arial Narrow" panose="020B0606020202030204" pitchFamily="34" charset="0"/>
            </a:endParaRPr>
          </a:p>
          <a:p>
            <a:pPr algn="just"/>
            <a:endParaRPr lang="es-ES" sz="16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600" b="1" dirty="0" smtClean="0">
                <a:latin typeface="Arial Narrow" panose="020B0606020202030204" pitchFamily="34" charset="0"/>
              </a:rPr>
              <a:t> </a:t>
            </a:r>
            <a:endParaRPr lang="es-ES" sz="1600" dirty="0">
              <a:latin typeface="Arial Narrow" panose="020B060602020203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250469" y="-57001"/>
            <a:ext cx="1614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latin typeface="Agency FB" panose="020B0503020202020204" pitchFamily="34" charset="0"/>
              </a:rPr>
              <a:t>Logro  </a:t>
            </a:r>
            <a:r>
              <a:rPr lang="es-MX" sz="2400" b="1" dirty="0" smtClean="0">
                <a:latin typeface="Agency FB" panose="020B0503020202020204" pitchFamily="34" charset="0"/>
              </a:rPr>
              <a:t>ICIDCA</a:t>
            </a:r>
            <a:endParaRPr lang="es-ES" sz="2400" dirty="0">
              <a:latin typeface="Agency FB" panose="020B0503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9492" y="548680"/>
            <a:ext cx="885700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600" b="1" dirty="0">
                <a:latin typeface="Arial Narrow" panose="020B0606020202030204" pitchFamily="34" charset="0"/>
              </a:rPr>
              <a:t>EVALUACIÓN DEL ACEITE DE CACHAZA COMO ANTIESPUMANTE EN LA PRODUCCIÓN DE LEVADURA CANDIDA UTILIS.</a:t>
            </a:r>
            <a:r>
              <a:rPr lang="es-US" sz="1600" dirty="0">
                <a:latin typeface="Arial Narrow" panose="020B0606020202030204" pitchFamily="34" charset="0"/>
              </a:rPr>
              <a:t> </a:t>
            </a:r>
            <a:endParaRPr lang="es-ES" sz="1600" dirty="0">
              <a:latin typeface="Arial Narrow" panose="020B0606020202030204" pitchFamily="34" charset="0"/>
            </a:endParaRPr>
          </a:p>
          <a:p>
            <a:r>
              <a:rPr lang="es-US" sz="1600" b="1" dirty="0">
                <a:latin typeface="Arial Narrow" panose="020B0606020202030204" pitchFamily="34" charset="0"/>
              </a:rPr>
              <a:t>Autores:</a:t>
            </a:r>
            <a:r>
              <a:rPr lang="es-US" sz="1600" dirty="0">
                <a:latin typeface="Arial Narrow" panose="020B0606020202030204" pitchFamily="34" charset="0"/>
              </a:rPr>
              <a:t> Indira Pérez Bermúdez, </a:t>
            </a:r>
            <a:r>
              <a:rPr lang="es-US" sz="1600" dirty="0" err="1">
                <a:latin typeface="Arial Narrow" panose="020B0606020202030204" pitchFamily="34" charset="0"/>
              </a:rPr>
              <a:t>Arletis</a:t>
            </a:r>
            <a:r>
              <a:rPr lang="es-US" sz="1600" dirty="0">
                <a:latin typeface="Arial Narrow" panose="020B0606020202030204" pitchFamily="34" charset="0"/>
              </a:rPr>
              <a:t> Cruz Llerena, Keyla </a:t>
            </a:r>
            <a:r>
              <a:rPr lang="es-US" sz="1600" dirty="0" err="1">
                <a:latin typeface="Arial Narrow" panose="020B0606020202030204" pitchFamily="34" charset="0"/>
              </a:rPr>
              <a:t>Tortoló</a:t>
            </a:r>
            <a:r>
              <a:rPr lang="es-US" sz="1600" dirty="0">
                <a:latin typeface="Arial Narrow" panose="020B0606020202030204" pitchFamily="34" charset="0"/>
              </a:rPr>
              <a:t> Cabañas, Manuel Díaz de los Ríos, Miguel Ángel Peña Martínez, José Vela </a:t>
            </a:r>
            <a:r>
              <a:rPr lang="es-US" sz="1600" dirty="0" err="1">
                <a:latin typeface="Arial Narrow" panose="020B0606020202030204" pitchFamily="34" charset="0"/>
              </a:rPr>
              <a:t>Salarría</a:t>
            </a:r>
            <a:endParaRPr lang="es-ES" sz="1600" dirty="0">
              <a:latin typeface="Arial Narrow" panose="020B0606020202030204" pitchFamily="34" charset="0"/>
            </a:endParaRPr>
          </a:p>
          <a:p>
            <a:r>
              <a:rPr lang="es-ES" sz="1600" dirty="0">
                <a:latin typeface="Arial Narrow" panose="020B0606020202030204" pitchFamily="34" charset="0"/>
              </a:rPr>
              <a:t> </a:t>
            </a:r>
          </a:p>
          <a:p>
            <a:r>
              <a:rPr lang="es-US" sz="1600" b="1" dirty="0">
                <a:latin typeface="Arial Narrow" panose="020B0606020202030204" pitchFamily="34" charset="0"/>
              </a:rPr>
              <a:t>CONCEPCIÓN Y AUTOMATIZACIÓN DE DESTILACIÓN DE ALCOHOL POR TAMICES MOLECULARES</a:t>
            </a:r>
            <a:r>
              <a:rPr lang="es-US" sz="1600" dirty="0">
                <a:latin typeface="Arial Narrow" panose="020B0606020202030204" pitchFamily="34" charset="0"/>
              </a:rPr>
              <a:t>. </a:t>
            </a:r>
            <a:endParaRPr lang="es-ES" sz="1600" dirty="0">
              <a:latin typeface="Arial Narrow" panose="020B0606020202030204" pitchFamily="34" charset="0"/>
            </a:endParaRPr>
          </a:p>
          <a:p>
            <a:r>
              <a:rPr lang="es-US" sz="1600" b="1" dirty="0" smtClean="0">
                <a:latin typeface="Arial Narrow" panose="020B0606020202030204" pitchFamily="34" charset="0"/>
              </a:rPr>
              <a:t>Autores:</a:t>
            </a:r>
            <a:r>
              <a:rPr lang="es-US" sz="1600" dirty="0" smtClean="0">
                <a:latin typeface="Arial Narrow" panose="020B0606020202030204" pitchFamily="34" charset="0"/>
              </a:rPr>
              <a:t> MSc. Marlen Lorenzo </a:t>
            </a:r>
            <a:r>
              <a:rPr lang="es-US" sz="1600" dirty="0" err="1" smtClean="0">
                <a:latin typeface="Arial Narrow" panose="020B0606020202030204" pitchFamily="34" charset="0"/>
              </a:rPr>
              <a:t>Maiquez</a:t>
            </a:r>
            <a:r>
              <a:rPr lang="es-US" sz="1600" dirty="0" smtClean="0">
                <a:latin typeface="Arial Narrow" panose="020B0606020202030204" pitchFamily="34" charset="0"/>
              </a:rPr>
              <a:t>, Ing. Andy Noel </a:t>
            </a:r>
            <a:r>
              <a:rPr lang="es-US" sz="1600" dirty="0" err="1" smtClean="0">
                <a:latin typeface="Arial Narrow" panose="020B0606020202030204" pitchFamily="34" charset="0"/>
              </a:rPr>
              <a:t>Casañas</a:t>
            </a:r>
            <a:r>
              <a:rPr lang="es-US" sz="1600" dirty="0" smtClean="0">
                <a:latin typeface="Arial Narrow" panose="020B0606020202030204" pitchFamily="34" charset="0"/>
              </a:rPr>
              <a:t> Marrero, Ing. Gustavo Saura, Ing. Luis Alberto González</a:t>
            </a:r>
          </a:p>
          <a:p>
            <a:endParaRPr lang="es-US" sz="1600" dirty="0">
              <a:latin typeface="Arial Narrow" panose="020B0606020202030204" pitchFamily="34" charset="0"/>
            </a:endParaRPr>
          </a:p>
          <a:p>
            <a:r>
              <a:rPr lang="es-ES" sz="1600" b="1" dirty="0" smtClean="0">
                <a:latin typeface="Arial Narrow" panose="020B0606020202030204" pitchFamily="34" charset="0"/>
              </a:rPr>
              <a:t>OBRA </a:t>
            </a:r>
            <a:r>
              <a:rPr lang="es-ES" sz="1600" b="1" dirty="0">
                <a:latin typeface="Arial Narrow" panose="020B0606020202030204" pitchFamily="34" charset="0"/>
              </a:rPr>
              <a:t>CIENTÍFICA</a:t>
            </a:r>
            <a:endParaRPr lang="es-ES" sz="1600" dirty="0">
              <a:latin typeface="Arial Narrow" panose="020B0606020202030204" pitchFamily="34" charset="0"/>
            </a:endParaRPr>
          </a:p>
          <a:p>
            <a:r>
              <a:rPr lang="es-ES" sz="1600" b="1" dirty="0" smtClean="0">
                <a:latin typeface="Arial Narrow" panose="020B0606020202030204" pitchFamily="34" charset="0"/>
              </a:rPr>
              <a:t>LA </a:t>
            </a:r>
            <a:r>
              <a:rPr lang="es-ES" sz="1600" b="1" dirty="0">
                <a:latin typeface="Arial Narrow" panose="020B0606020202030204" pitchFamily="34" charset="0"/>
              </a:rPr>
              <a:t>CERA DE CAÑA DE AZÚCAR Y EL ICIDCA. ORÍGENES, CONOCIMIENTOS Y EXPERIENCIAS </a:t>
            </a:r>
            <a:endParaRPr lang="es-ES" sz="1600" dirty="0">
              <a:latin typeface="Arial Narrow" panose="020B0606020202030204" pitchFamily="34" charset="0"/>
            </a:endParaRPr>
          </a:p>
          <a:p>
            <a:r>
              <a:rPr lang="es-ES" sz="1600" b="1" dirty="0">
                <a:latin typeface="Arial Narrow" panose="020B0606020202030204" pitchFamily="34" charset="0"/>
              </a:rPr>
              <a:t> </a:t>
            </a:r>
            <a:r>
              <a:rPr lang="es-ES" sz="1600" b="1" dirty="0" smtClean="0">
                <a:latin typeface="Arial Narrow" panose="020B0606020202030204" pitchFamily="34" charset="0"/>
              </a:rPr>
              <a:t>Autores</a:t>
            </a:r>
            <a:r>
              <a:rPr lang="es-ES" sz="1600" b="1" dirty="0">
                <a:latin typeface="Arial Narrow" panose="020B0606020202030204" pitchFamily="34" charset="0"/>
              </a:rPr>
              <a:t>: </a:t>
            </a:r>
            <a:r>
              <a:rPr lang="es-ES" sz="1600" dirty="0">
                <a:latin typeface="Arial Narrow" panose="020B0606020202030204" pitchFamily="34" charset="0"/>
              </a:rPr>
              <a:t>Eduardo Hernández Ramos; Manuel Díaz de los Ríos; Oscar Almazán del Olmo; Hermys Rojas Núñez; Aurora Martín González y Leslie García Marty.</a:t>
            </a:r>
            <a:r>
              <a:rPr lang="es-ES" sz="1600" b="1" dirty="0">
                <a:latin typeface="Arial Narrow" panose="020B0606020202030204" pitchFamily="34" charset="0"/>
              </a:rPr>
              <a:t> </a:t>
            </a:r>
            <a:endParaRPr lang="es-ES" sz="1600" dirty="0">
              <a:latin typeface="Arial Narrow" panose="020B0606020202030204" pitchFamily="34" charset="0"/>
            </a:endParaRPr>
          </a:p>
          <a:p>
            <a:r>
              <a:rPr lang="es-ES" sz="1600" b="1" dirty="0">
                <a:latin typeface="Arial Narrow" panose="020B0606020202030204" pitchFamily="34" charset="0"/>
              </a:rPr>
              <a:t> </a:t>
            </a:r>
            <a:endParaRPr lang="es-ES" sz="1600" dirty="0">
              <a:latin typeface="Arial Narrow" panose="020B0606020202030204" pitchFamily="34" charset="0"/>
            </a:endParaRPr>
          </a:p>
          <a:p>
            <a:r>
              <a:rPr lang="es-ES" sz="1600" b="1" dirty="0" smtClean="0">
                <a:latin typeface="Arial Narrow" panose="020B0606020202030204" pitchFamily="34" charset="0"/>
              </a:rPr>
              <a:t>PREMIO PUBLICACIONES Y </a:t>
            </a:r>
            <a:r>
              <a:rPr lang="es-ES_tradnl" sz="1600" b="1" dirty="0" smtClean="0">
                <a:latin typeface="Arial Narrow" panose="020B0606020202030204" pitchFamily="34" charset="0"/>
              </a:rPr>
              <a:t>ORDEN </a:t>
            </a:r>
            <a:r>
              <a:rPr lang="es-ES_tradnl" sz="1600" b="1" dirty="0">
                <a:latin typeface="Arial Narrow" panose="020B0606020202030204" pitchFamily="34" charset="0"/>
              </a:rPr>
              <a:t>CARLOS J. </a:t>
            </a:r>
            <a:r>
              <a:rPr lang="es-ES_tradnl" sz="1600" b="1" dirty="0" smtClean="0">
                <a:latin typeface="Arial Narrow" panose="020B0606020202030204" pitchFamily="34" charset="0"/>
              </a:rPr>
              <a:t>FINLAY                     </a:t>
            </a:r>
            <a:r>
              <a:rPr lang="es-ES" sz="1600" dirty="0" smtClean="0">
                <a:latin typeface="Arial Narrow" panose="020B0606020202030204" pitchFamily="34" charset="0"/>
              </a:rPr>
              <a:t>Dr</a:t>
            </a:r>
            <a:r>
              <a:rPr lang="es-ES" sz="1600" dirty="0">
                <a:latin typeface="Arial Narrow" panose="020B0606020202030204" pitchFamily="34" charset="0"/>
              </a:rPr>
              <a:t>. C. Manuel de los Ríos </a:t>
            </a:r>
            <a:r>
              <a:rPr lang="es-ES" sz="1600" dirty="0" smtClean="0">
                <a:latin typeface="Arial Narrow" panose="020B0606020202030204" pitchFamily="34" charset="0"/>
              </a:rPr>
              <a:t>Díaz</a:t>
            </a:r>
          </a:p>
          <a:p>
            <a:endParaRPr lang="es-ES" sz="1600" dirty="0">
              <a:latin typeface="Arial Narrow" panose="020B0606020202030204" pitchFamily="34" charset="0"/>
            </a:endParaRPr>
          </a:p>
          <a:p>
            <a:r>
              <a:rPr lang="es-ES" sz="1600" b="1" dirty="0">
                <a:latin typeface="Arial Narrow" panose="020B0606020202030204" pitchFamily="34" charset="0"/>
              </a:rPr>
              <a:t>PREMIO CITMA PROVINCIAL DE INNOVACIÓN TECNOLÓGICA</a:t>
            </a:r>
            <a:endParaRPr lang="es-ES" sz="1600" dirty="0">
              <a:latin typeface="Arial Narrow" panose="020B0606020202030204" pitchFamily="34" charset="0"/>
            </a:endParaRPr>
          </a:p>
          <a:p>
            <a:r>
              <a:rPr lang="es-ES_tradnl" sz="1600" dirty="0">
                <a:latin typeface="Arial Narrow" panose="020B0606020202030204" pitchFamily="34" charset="0"/>
              </a:rPr>
              <a:t> </a:t>
            </a:r>
            <a:endParaRPr lang="es-ES" sz="1600" dirty="0">
              <a:latin typeface="Arial Narrow" panose="020B0606020202030204" pitchFamily="34" charset="0"/>
            </a:endParaRPr>
          </a:p>
          <a:p>
            <a:r>
              <a:rPr lang="es-ES_tradnl" sz="1600" b="1" dirty="0">
                <a:latin typeface="Arial Narrow" panose="020B0606020202030204" pitchFamily="34" charset="0"/>
              </a:rPr>
              <a:t>EXPERIENCIAS EN LA PRODUCCIÓN DEL BIOPRODUCTO LEBAME®, SU TRANSFERENCIA TECNOLÓGICA A VARIAS UNIDADES PRODUCTIVAS Y SU APLICACIÓN AGROPECUARIA</a:t>
            </a:r>
            <a:endParaRPr lang="es-ES" sz="1600" dirty="0">
              <a:latin typeface="Arial Narrow" panose="020B0606020202030204" pitchFamily="34" charset="0"/>
            </a:endParaRPr>
          </a:p>
          <a:p>
            <a:r>
              <a:rPr lang="es-ES_tradnl" sz="1600" b="1" dirty="0">
                <a:latin typeface="Arial Narrow" panose="020B0606020202030204" pitchFamily="34" charset="0"/>
              </a:rPr>
              <a:t> </a:t>
            </a:r>
            <a:r>
              <a:rPr lang="es-ES_tradnl" sz="1600" b="1" dirty="0" smtClean="0">
                <a:latin typeface="Arial Narrow" panose="020B0606020202030204" pitchFamily="34" charset="0"/>
              </a:rPr>
              <a:t>Autores</a:t>
            </a:r>
            <a:r>
              <a:rPr lang="es-ES_tradnl" sz="1600" b="1" dirty="0">
                <a:latin typeface="Arial Narrow" panose="020B0606020202030204" pitchFamily="34" charset="0"/>
              </a:rPr>
              <a:t>: </a:t>
            </a:r>
            <a:r>
              <a:rPr lang="es-ES_tradnl" sz="1600" dirty="0">
                <a:latin typeface="Arial Narrow" panose="020B0606020202030204" pitchFamily="34" charset="0"/>
              </a:rPr>
              <a:t>Georgina Michelena, Gisela González, Grisel Ortega, Silvano </a:t>
            </a:r>
            <a:r>
              <a:rPr lang="es-ES_tradnl" sz="1600" dirty="0" err="1">
                <a:latin typeface="Arial Narrow" panose="020B0606020202030204" pitchFamily="34" charset="0"/>
              </a:rPr>
              <a:t>Legrá</a:t>
            </a:r>
            <a:r>
              <a:rPr lang="es-ES_tradnl" sz="1600" dirty="0">
                <a:latin typeface="Arial Narrow" panose="020B0606020202030204" pitchFamily="34" charset="0"/>
              </a:rPr>
              <a:t>, Miguel A. Peña, </a:t>
            </a:r>
            <a:r>
              <a:rPr lang="es-ES_tradnl" sz="1600" dirty="0" err="1">
                <a:latin typeface="Arial Narrow" panose="020B0606020202030204" pitchFamily="34" charset="0"/>
              </a:rPr>
              <a:t>Aidín</a:t>
            </a:r>
            <a:r>
              <a:rPr lang="es-ES_tradnl" sz="1600" dirty="0">
                <a:latin typeface="Arial Narrow" panose="020B0606020202030204" pitchFamily="34" charset="0"/>
              </a:rPr>
              <a:t> Martínez, Caridad Suárez, Lorenzo Montero, Bárbara Rodríguez, Luis Antonio Pérez, Marlyn Pérez, Ana Nelis San Juan, </a:t>
            </a:r>
            <a:r>
              <a:rPr lang="es-ES_tradnl" sz="1600" dirty="0" err="1">
                <a:latin typeface="Arial Narrow" panose="020B0606020202030204" pitchFamily="34" charset="0"/>
              </a:rPr>
              <a:t>Mylai</a:t>
            </a:r>
            <a:r>
              <a:rPr lang="es-ES_tradnl" sz="1600" dirty="0">
                <a:latin typeface="Arial Narrow" panose="020B0606020202030204" pitchFamily="34" charset="0"/>
              </a:rPr>
              <a:t> </a:t>
            </a:r>
            <a:r>
              <a:rPr lang="es-ES_tradnl" sz="1600" dirty="0" err="1">
                <a:latin typeface="Arial Narrow" panose="020B0606020202030204" pitchFamily="34" charset="0"/>
              </a:rPr>
              <a:t>Ibañez</a:t>
            </a:r>
            <a:r>
              <a:rPr lang="es-ES_tradnl" sz="1600" dirty="0">
                <a:latin typeface="Arial Narrow" panose="020B0606020202030204" pitchFamily="34" charset="0"/>
              </a:rPr>
              <a:t>, Gustavo Saura, Daysi Dopico, Rubén Santana, </a:t>
            </a:r>
            <a:r>
              <a:rPr lang="es-ES_tradnl" sz="1600" dirty="0" err="1">
                <a:latin typeface="Arial Narrow" panose="020B0606020202030204" pitchFamily="34" charset="0"/>
              </a:rPr>
              <a:t>Yensy</a:t>
            </a:r>
            <a:r>
              <a:rPr lang="es-ES_tradnl" sz="1600" dirty="0">
                <a:latin typeface="Arial Narrow" panose="020B0606020202030204" pitchFamily="34" charset="0"/>
              </a:rPr>
              <a:t> Oña, </a:t>
            </a:r>
            <a:r>
              <a:rPr lang="es-ES_tradnl" sz="1600" dirty="0" err="1">
                <a:latin typeface="Arial Narrow" panose="020B0606020202030204" pitchFamily="34" charset="0"/>
              </a:rPr>
              <a:t>Elieser</a:t>
            </a:r>
            <a:r>
              <a:rPr lang="es-ES_tradnl" sz="1600" dirty="0">
                <a:latin typeface="Arial Narrow" panose="020B0606020202030204" pitchFamily="34" charset="0"/>
              </a:rPr>
              <a:t> Alfonso, Rafael Gómez </a:t>
            </a:r>
            <a:endParaRPr lang="es-ES" sz="1600" dirty="0">
              <a:latin typeface="Arial Narrow" panose="020B0606020202030204" pitchFamily="34" charset="0"/>
            </a:endParaRPr>
          </a:p>
          <a:p>
            <a:r>
              <a:rPr lang="es-ES_tradnl" sz="1600" dirty="0">
                <a:latin typeface="Arial Narrow" panose="020B0606020202030204" pitchFamily="34" charset="0"/>
              </a:rPr>
              <a:t> </a:t>
            </a:r>
            <a:endParaRPr lang="es-ES" sz="1600" dirty="0">
              <a:latin typeface="Arial Narrow" panose="020B0606020202030204" pitchFamily="34" charset="0"/>
            </a:endParaRPr>
          </a:p>
          <a:p>
            <a:r>
              <a:rPr lang="es-ES_tradnl" sz="1600" b="1" dirty="0">
                <a:latin typeface="Arial Narrow" panose="020B0606020202030204" pitchFamily="34" charset="0"/>
              </a:rPr>
              <a:t> </a:t>
            </a:r>
            <a:endParaRPr lang="es-ES" sz="1600" dirty="0">
              <a:latin typeface="Arial Narrow" panose="020B0606020202030204" pitchFamily="34" charset="0"/>
            </a:endParaRPr>
          </a:p>
          <a:p>
            <a:endParaRPr lang="es-ES" sz="1600" dirty="0">
              <a:latin typeface="Arial Narrow" panose="020B0606020202030204" pitchFamily="34" charset="0"/>
            </a:endParaRPr>
          </a:p>
          <a:p>
            <a:endParaRPr lang="es-ES" sz="1600" dirty="0" smtClean="0">
              <a:latin typeface="Arial Narrow" panose="020B0606020202030204" pitchFamily="34" charset="0"/>
            </a:endParaRPr>
          </a:p>
          <a:p>
            <a:endParaRPr lang="es-ES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87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/>
          <a:stretch/>
        </p:blipFill>
        <p:spPr bwMode="auto">
          <a:xfrm>
            <a:off x="-16336" y="-27384"/>
            <a:ext cx="916033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0 CuadroTexto"/>
          <p:cNvSpPr txBox="1"/>
          <p:nvPr/>
        </p:nvSpPr>
        <p:spPr>
          <a:xfrm>
            <a:off x="899592" y="548680"/>
            <a:ext cx="7104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>
                <a:latin typeface="Agency FB" panose="020B0503020202020204" pitchFamily="34" charset="0"/>
              </a:rPr>
              <a:t>PREMIOS OTORGADOS POR EL CCC </a:t>
            </a:r>
          </a:p>
          <a:p>
            <a:pPr algn="ctr"/>
            <a:r>
              <a:rPr lang="es-ES" sz="4400" b="1" dirty="0" smtClean="0">
                <a:latin typeface="Agency FB" panose="020B0503020202020204" pitchFamily="34" charset="0"/>
              </a:rPr>
              <a:t>2022</a:t>
            </a:r>
            <a:endParaRPr lang="es-ES" sz="4400" dirty="0" smtClean="0">
              <a:latin typeface="Agency FB" panose="020B0503020202020204" pitchFamily="34" charset="0"/>
            </a:endParaRPr>
          </a:p>
          <a:p>
            <a:pPr algn="ctr"/>
            <a:endParaRPr lang="es-ES" sz="4400" dirty="0">
              <a:latin typeface="Agency FB" panose="020B0503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48880"/>
            <a:ext cx="5688632" cy="404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7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/>
          <a:stretch/>
        </p:blipFill>
        <p:spPr bwMode="auto">
          <a:xfrm>
            <a:off x="-16336" y="0"/>
            <a:ext cx="916033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251520" y="548680"/>
            <a:ext cx="864096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0 CuadroTexto"/>
          <p:cNvSpPr txBox="1"/>
          <p:nvPr/>
        </p:nvSpPr>
        <p:spPr>
          <a:xfrm>
            <a:off x="-1476672" y="133181"/>
            <a:ext cx="7104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latin typeface="Agency FB" panose="020B0503020202020204" pitchFamily="34" charset="0"/>
              </a:rPr>
              <a:t>PREMIOS PATRIMONIO HISTORICO AZUCARERO</a:t>
            </a:r>
          </a:p>
          <a:p>
            <a:pPr algn="ctr"/>
            <a:endParaRPr lang="es-ES_tradnl" sz="1600" b="1" dirty="0">
              <a:latin typeface="Agency FB" panose="020B0503020202020204" pitchFamily="34" charset="0"/>
            </a:endParaRPr>
          </a:p>
          <a:p>
            <a:pPr algn="ctr"/>
            <a:endParaRPr lang="es-ES" sz="1600" dirty="0">
              <a:latin typeface="Agency FB" panose="020B0503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703059" y="-10620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latin typeface="Arial Narrow" panose="020B0606020202030204" pitchFamily="34" charset="0"/>
              </a:rPr>
              <a:t>2020</a:t>
            </a:r>
            <a:endParaRPr lang="es-ES" sz="4000" b="1" dirty="0">
              <a:latin typeface="Arial Narrow" panose="020B0606020202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19665" y="4315899"/>
            <a:ext cx="429635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latin typeface="Arial Narrow" panose="020B0606020202030204" pitchFamily="34" charset="0"/>
              </a:rPr>
              <a:t>2do LUGAR PROVINCIAL</a:t>
            </a:r>
          </a:p>
          <a:p>
            <a:pPr algn="just"/>
            <a:r>
              <a:rPr lang="es-ES" sz="2000" b="1" dirty="0">
                <a:latin typeface="Arial Narrow" panose="020B0606020202030204" pitchFamily="34" charset="0"/>
              </a:rPr>
              <a:t>Titulo</a:t>
            </a:r>
            <a:r>
              <a:rPr lang="es-ES" sz="2000" dirty="0">
                <a:latin typeface="Arial Narrow" panose="020B0606020202030204" pitchFamily="34" charset="0"/>
              </a:rPr>
              <a:t>: </a:t>
            </a:r>
            <a:r>
              <a:rPr lang="es-ES" sz="2000" dirty="0" smtClean="0">
                <a:latin typeface="Arial Narrow" panose="020B0606020202030204" pitchFamily="34" charset="0"/>
              </a:rPr>
              <a:t>Unión de Investigaciones de la Celulosa del Bagazo. UIP Cuba 9, Génesis, desarrollo y legado</a:t>
            </a:r>
            <a:endParaRPr lang="es-ES" sz="2000" dirty="0">
              <a:latin typeface="Arial Narrow" panose="020B0606020202030204" pitchFamily="34" charset="0"/>
            </a:endParaRPr>
          </a:p>
          <a:p>
            <a:pPr algn="just"/>
            <a:r>
              <a:rPr lang="es-ES" sz="2000" b="1" dirty="0">
                <a:latin typeface="Arial Narrow" panose="020B0606020202030204" pitchFamily="34" charset="0"/>
              </a:rPr>
              <a:t>Autores</a:t>
            </a:r>
            <a:r>
              <a:rPr lang="es-ES" sz="2000" dirty="0">
                <a:latin typeface="Arial Narrow" panose="020B0606020202030204" pitchFamily="34" charset="0"/>
              </a:rPr>
              <a:t>: </a:t>
            </a:r>
            <a:r>
              <a:rPr lang="es-ES" sz="2000" dirty="0" smtClean="0">
                <a:latin typeface="Arial Narrow" panose="020B0606020202030204" pitchFamily="34" charset="0"/>
              </a:rPr>
              <a:t>Ana Lidia Gonzalez Ramos, Agustín Sánchez Ortega</a:t>
            </a:r>
            <a:endParaRPr lang="es-ES" sz="2000" dirty="0">
              <a:latin typeface="Arial Narrow" panose="020B0606020202030204" pitchFamily="34" charset="0"/>
            </a:endParaRPr>
          </a:p>
          <a:p>
            <a:pPr algn="just"/>
            <a:endParaRPr lang="es-ES" sz="2000" b="1" dirty="0">
              <a:latin typeface="Arial Narrow" panose="020B0606020202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91532" y="4863749"/>
            <a:ext cx="392697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517810"/>
              </p:ext>
            </p:extLst>
          </p:nvPr>
        </p:nvGraphicFramePr>
        <p:xfrm>
          <a:off x="4860032" y="3356993"/>
          <a:ext cx="4051645" cy="3180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DRAW" r:id="rId4" imgW="6027480" imgH="3707640" progId="CorelDraw.Graphic.17">
                  <p:embed/>
                </p:oleObj>
              </mc:Choice>
              <mc:Fallback>
                <p:oleObj name="CorelDRAW" r:id="rId4" imgW="6027480" imgH="3707640" progId="CorelDraw.Graphic.17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356993"/>
                        <a:ext cx="4051645" cy="31800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" descr="C:\Lodos\A Pendiente\NLD Premio ACC 2019\# Fotos para NLD  Agosto 2019  JL\CEDIC  vista aer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666" y="964178"/>
            <a:ext cx="4440366" cy="239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7" name="CuadroTexto 6"/>
          <p:cNvSpPr txBox="1"/>
          <p:nvPr/>
        </p:nvSpPr>
        <p:spPr>
          <a:xfrm>
            <a:off x="5004048" y="847522"/>
            <a:ext cx="38884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 Narrow" panose="020B0606020202030204" pitchFamily="34" charset="0"/>
              </a:rPr>
              <a:t>MENCION PROVINCIAL</a:t>
            </a:r>
          </a:p>
          <a:p>
            <a:pPr algn="just"/>
            <a:r>
              <a:rPr lang="es-ES" b="1" dirty="0">
                <a:latin typeface="Arial Narrow" panose="020B0606020202030204" pitchFamily="34" charset="0"/>
              </a:rPr>
              <a:t>Titulo</a:t>
            </a:r>
            <a:r>
              <a:rPr lang="es-ES" dirty="0">
                <a:latin typeface="Arial Narrow" panose="020B0606020202030204" pitchFamily="34" charset="0"/>
              </a:rPr>
              <a:t>: Instituto Cubano de Investigaciones de Azucareras. ICINAZ.</a:t>
            </a:r>
          </a:p>
          <a:p>
            <a:pPr algn="just"/>
            <a:r>
              <a:rPr lang="es-ES" b="1" dirty="0">
                <a:latin typeface="Arial Narrow" panose="020B0606020202030204" pitchFamily="34" charset="0"/>
              </a:rPr>
              <a:t>Autores</a:t>
            </a:r>
            <a:r>
              <a:rPr lang="es-ES" dirty="0">
                <a:latin typeface="Arial Narrow" panose="020B0606020202030204" pitchFamily="34" charset="0"/>
              </a:rPr>
              <a:t>: Jorge Lodos Fernández, Eduardo Casanova Cabezas, Luis O Gálvez Taupier, Oscar Almazán del Olmo, Arodis Caballero Núñez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550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/>
          <a:stretch/>
        </p:blipFill>
        <p:spPr bwMode="auto">
          <a:xfrm>
            <a:off x="-47919" y="-27384"/>
            <a:ext cx="916033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251520" y="404664"/>
            <a:ext cx="864096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271670" y="681698"/>
            <a:ext cx="4572000" cy="65864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</a:pPr>
            <a:r>
              <a:rPr lang="es-ES_tradnl" sz="16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PREMIOS OBRA DE LA VIDA ICIDCA </a:t>
            </a:r>
            <a:endParaRPr lang="es-ES_tradnl" sz="1600" b="1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</a:pPr>
            <a:r>
              <a:rPr lang="es-ES_tradnl" sz="1600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MsC</a:t>
            </a:r>
            <a:r>
              <a:rPr lang="es-ES_tradnl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Eulalia J. Gómez Santisteban </a:t>
            </a:r>
            <a:endParaRPr lang="es-ES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5 CuadroTexto"/>
          <p:cNvSpPr txBox="1"/>
          <p:nvPr/>
        </p:nvSpPr>
        <p:spPr>
          <a:xfrm>
            <a:off x="-2124744" y="17329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latin typeface="Arial Narrow" panose="020B0606020202030204" pitchFamily="34" charset="0"/>
              </a:rPr>
              <a:t>PREMIOS OTORGADOS POR EL CCC </a:t>
            </a:r>
            <a:r>
              <a:rPr lang="es-ES" sz="1600" b="1" dirty="0" smtClean="0">
                <a:latin typeface="Arial Narrow" panose="020B0606020202030204" pitchFamily="34" charset="0"/>
              </a:rPr>
              <a:t>2022</a:t>
            </a:r>
            <a:endParaRPr lang="es-ES" sz="1600" dirty="0">
              <a:latin typeface="Arial Narrow" panose="020B0606020202030204" pitchFamily="34" charset="0"/>
            </a:endParaRPr>
          </a:p>
          <a:p>
            <a:endParaRPr lang="es-ES" sz="1600" dirty="0">
              <a:latin typeface="Arial Narrow" panose="020B0606020202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528392" y="65378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tabLst>
                <a:tab pos="270510" algn="l"/>
              </a:tabLst>
            </a:pPr>
            <a:r>
              <a:rPr lang="es-ES_tradnl" sz="16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MEJOR </a:t>
            </a:r>
            <a:r>
              <a:rPr lang="es-ES_tradnl" sz="16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INVESTIGADOR</a:t>
            </a:r>
            <a:endParaRPr lang="es-ES" sz="160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tabLst>
                <a:tab pos="270510" algn="l"/>
              </a:tabLst>
            </a:pPr>
            <a:r>
              <a:rPr lang="es-ES" sz="16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Dr.C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Reinaldo H. Fraga Vidal</a:t>
            </a:r>
            <a:endParaRPr lang="es-ES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192688" y="65378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tabLst>
                <a:tab pos="270510" algn="l"/>
              </a:tabLst>
            </a:pPr>
            <a:r>
              <a:rPr lang="es-ES_tradnl" sz="16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JOVEN TALENTO  </a:t>
            </a:r>
            <a:r>
              <a:rPr lang="es-ES_tradnl" sz="16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ICIDCA</a:t>
            </a:r>
            <a:endParaRPr lang="es-ES" sz="160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tabLst>
                <a:tab pos="270510" algn="l"/>
              </a:tabLst>
            </a:pPr>
            <a:r>
              <a:rPr lang="es-ES_tradnl" sz="16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s-ES_tradnl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Andy N. </a:t>
            </a:r>
            <a:r>
              <a:rPr lang="es-ES_tradnl" sz="1600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Casañas</a:t>
            </a:r>
            <a:r>
              <a:rPr lang="es-ES_tradnl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Marrero</a:t>
            </a:r>
            <a:r>
              <a:rPr lang="es-ES_tradnl" sz="16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38484" y="1605028"/>
            <a:ext cx="8587530" cy="2463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Clr>
                <a:srgbClr val="FF0000"/>
              </a:buClr>
            </a:pPr>
            <a:r>
              <a:rPr lang="es-ES_tradnl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PREMIO MUJER DESTACADA EN LA INVESTIGACIÓN Y LOS SERVICIOS </a:t>
            </a:r>
            <a:r>
              <a:rPr lang="es-ES_tradnl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lvl="0" algn="just">
              <a:spcAft>
                <a:spcPts val="0"/>
              </a:spcAft>
              <a:buClr>
                <a:srgbClr val="FF0000"/>
              </a:buClr>
            </a:pPr>
            <a:r>
              <a:rPr lang="es-ES_tradnl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es-ES_tradnl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Marlen Lorenzo </a:t>
            </a:r>
            <a:r>
              <a:rPr lang="es-ES_tradnl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Maiquez</a:t>
            </a:r>
            <a:endParaRPr lang="es-ES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s-ES_tradnl" b="1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PREMIO </a:t>
            </a:r>
            <a:r>
              <a:rPr lang="es-ES_tradnl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DESTACADO EN LA ACTIVIDAD DE SERVICIOS </a:t>
            </a:r>
            <a:r>
              <a:rPr lang="es-ES_tradnl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CIENTÍFICOS-TÉCNICOS   </a:t>
            </a:r>
          </a:p>
          <a:p>
            <a:pPr algn="just">
              <a:spcAft>
                <a:spcPts val="0"/>
              </a:spcAft>
            </a:pPr>
            <a:r>
              <a:rPr lang="es-ES_tradnl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Ing</a:t>
            </a:r>
            <a:r>
              <a:rPr lang="es-ES_tradnl" dirty="0">
                <a:latin typeface="Arial Narrow" panose="020B0606020202030204" pitchFamily="34" charset="0"/>
                <a:ea typeface="Times New Roman" panose="02020603050405020304" pitchFamily="18" charset="0"/>
              </a:rPr>
              <a:t>. Abel </a:t>
            </a:r>
            <a:r>
              <a:rPr lang="es-ES_tradnl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Verdecia</a:t>
            </a:r>
            <a:r>
              <a:rPr lang="es-ES_tradnl" dirty="0">
                <a:latin typeface="Arial Narrow" panose="020B0606020202030204" pitchFamily="34" charset="0"/>
                <a:ea typeface="Times New Roman" panose="02020603050405020304" pitchFamily="18" charset="0"/>
              </a:rPr>
              <a:t> Fonse</a:t>
            </a:r>
            <a:r>
              <a:rPr lang="es-ES_tradnl" sz="2000" dirty="0">
                <a:latin typeface="Arial Narrow" panose="020B0606020202030204" pitchFamily="34" charset="0"/>
                <a:ea typeface="Times New Roman" panose="02020603050405020304" pitchFamily="18" charset="0"/>
              </a:rPr>
              <a:t>ca</a:t>
            </a:r>
            <a:endParaRPr lang="es-ES" dirty="0">
              <a:latin typeface="Arial Narrow" panose="020B0606020202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ES_tradnl" b="1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_tradnl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Premio </a:t>
            </a:r>
            <a:r>
              <a:rPr lang="es-ES_tradnl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Publicaciones </a:t>
            </a:r>
            <a:r>
              <a:rPr lang="es-ES_tradnl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_tradnl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Dr.C</a:t>
            </a:r>
            <a:r>
              <a:rPr lang="es-ES_tradnl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Manuel Díaz de los Ríos  </a:t>
            </a:r>
            <a:endParaRPr lang="es-ES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71669" y="4293096"/>
            <a:ext cx="8840747" cy="172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</a:pPr>
            <a:r>
              <a:rPr lang="es-ES_tradnl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TRABAJO CIENTÍFICO </a:t>
            </a:r>
            <a:endParaRPr lang="es-ES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b="1" dirty="0" smtClean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Diseño </a:t>
            </a:r>
            <a:r>
              <a:rPr lang="es-ES" b="1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 </a:t>
            </a:r>
            <a:r>
              <a:rPr lang="es-ES" b="1" dirty="0" smtClean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obtención </a:t>
            </a:r>
            <a:r>
              <a:rPr lang="es-ES" b="1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del Clon Élite </a:t>
            </a:r>
            <a:r>
              <a:rPr lang="es-ES" b="1" i="1" dirty="0" err="1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Komagataella</a:t>
            </a:r>
            <a:r>
              <a:rPr lang="es-ES" b="1" i="1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b="1" i="1" dirty="0" err="1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phaffii</a:t>
            </a:r>
            <a:r>
              <a:rPr lang="es-ES" b="1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smtClean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DEX49A–ΔSP–ΔN30  </a:t>
            </a:r>
            <a:r>
              <a:rPr lang="es-ES" b="1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Productor de Altos Niveles de </a:t>
            </a:r>
            <a:r>
              <a:rPr lang="es-ES" b="1" dirty="0" err="1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Dextranasa</a:t>
            </a:r>
            <a:r>
              <a:rPr lang="es-ES" b="1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Recombinante </a:t>
            </a:r>
            <a:endParaRPr lang="es-ES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b="1" dirty="0" smtClean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Autores</a:t>
            </a:r>
            <a:r>
              <a:rPr lang="es-ES" b="1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s-E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Reinaldo H. Fraga Vidal, </a:t>
            </a:r>
            <a:r>
              <a:rPr lang="es-ES" dirty="0" err="1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Lisandra</a:t>
            </a:r>
            <a:r>
              <a:rPr lang="es-E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T. Martínez Valdés, Meinardo </a:t>
            </a:r>
            <a:r>
              <a:rPr lang="es-ES" dirty="0" err="1" smtClean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Lafargue</a:t>
            </a:r>
            <a:r>
              <a:rPr lang="es-ES" dirty="0" smtClean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Gámez, Eric </a:t>
            </a:r>
            <a:r>
              <a:rPr lang="es-ES" dirty="0" err="1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Dubreucq</a:t>
            </a:r>
            <a:r>
              <a:rPr lang="es-E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s-ES" dirty="0" err="1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Veronique</a:t>
            </a:r>
            <a:r>
              <a:rPr lang="es-E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Perrier</a:t>
            </a:r>
            <a:r>
              <a:rPr lang="es-E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s-ES" dirty="0" err="1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Benoît</a:t>
            </a:r>
            <a:r>
              <a:rPr lang="es-E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Moreau</a:t>
            </a:r>
            <a:endParaRPr lang="es-ES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68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/>
          <a:stretch/>
        </p:blipFill>
        <p:spPr bwMode="auto">
          <a:xfrm>
            <a:off x="-76787" y="0"/>
            <a:ext cx="916033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251520" y="404664"/>
            <a:ext cx="864096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5 CuadroTexto"/>
          <p:cNvSpPr txBox="1"/>
          <p:nvPr/>
        </p:nvSpPr>
        <p:spPr>
          <a:xfrm>
            <a:off x="-2124744" y="17329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latin typeface="Arial Narrow" panose="020B0606020202030204" pitchFamily="34" charset="0"/>
              </a:rPr>
              <a:t>PREMIOS OTORGADOS POR EL CCC </a:t>
            </a:r>
            <a:r>
              <a:rPr lang="es-ES" sz="1600" b="1" dirty="0" smtClean="0">
                <a:latin typeface="Arial Narrow" panose="020B0606020202030204" pitchFamily="34" charset="0"/>
              </a:rPr>
              <a:t>2022</a:t>
            </a:r>
            <a:endParaRPr lang="es-ES" sz="1600" dirty="0">
              <a:latin typeface="Arial Narrow" panose="020B0606020202030204" pitchFamily="34" charset="0"/>
            </a:endParaRPr>
          </a:p>
          <a:p>
            <a:endParaRPr lang="es-ES" sz="1600" dirty="0">
              <a:latin typeface="Arial Narrow" panose="020B060602020203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250469" y="-57001"/>
            <a:ext cx="1614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latin typeface="Agency FB" panose="020B0503020202020204" pitchFamily="34" charset="0"/>
              </a:rPr>
              <a:t>Logro  </a:t>
            </a:r>
            <a:r>
              <a:rPr lang="es-MX" sz="2400" b="1" dirty="0" smtClean="0">
                <a:latin typeface="Agency FB" panose="020B0503020202020204" pitchFamily="34" charset="0"/>
              </a:rPr>
              <a:t>ICIDCA</a:t>
            </a:r>
            <a:endParaRPr lang="es-ES" sz="2400" dirty="0">
              <a:latin typeface="Agency FB" panose="020B0503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51520" y="548680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Clr>
                <a:srgbClr val="FF0000"/>
              </a:buClr>
            </a:pPr>
            <a:r>
              <a:rPr lang="es-MX" sz="16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Tratamiento biológico de residuales con microorganismos eficientes LEBAME</a:t>
            </a:r>
            <a:r>
              <a:rPr lang="es-MX" sz="1600" b="1" baseline="30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endParaRPr lang="es-ES" sz="16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sz="1600" b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Autores</a:t>
            </a:r>
            <a:r>
              <a:rPr lang="es-MX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Georgina L. Michelena Álvarez, Gisela González Pardo, </a:t>
            </a:r>
            <a:r>
              <a:rPr lang="es-MX" sz="16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Grisel  </a:t>
            </a:r>
            <a:r>
              <a:rPr lang="es-MX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Ortega Arias-Carbajal, Silvano </a:t>
            </a:r>
            <a:r>
              <a:rPr lang="es-MX" sz="1600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Legrá</a:t>
            </a:r>
            <a:r>
              <a:rPr lang="es-MX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Mora, Miguel A. Peña Martínez, </a:t>
            </a:r>
            <a:r>
              <a:rPr lang="es-MX" sz="1600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Aidín</a:t>
            </a:r>
            <a:r>
              <a:rPr lang="es-MX" sz="16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Martínez </a:t>
            </a:r>
            <a:r>
              <a:rPr lang="es-MX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Sánchez, Lorenzo Montero San José, Bárbara </a:t>
            </a:r>
            <a:r>
              <a:rPr lang="es-MX" sz="16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Rodríguez </a:t>
            </a:r>
            <a:r>
              <a:rPr lang="es-MX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González, Orly López </a:t>
            </a:r>
            <a:r>
              <a:rPr lang="es-MX" sz="16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Delgado</a:t>
            </a:r>
          </a:p>
          <a:p>
            <a:pPr algn="just">
              <a:spcAft>
                <a:spcPts val="0"/>
              </a:spcAft>
            </a:pPr>
            <a:endParaRPr lang="es-MX" sz="1600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MX" sz="1600" b="1" dirty="0">
                <a:latin typeface="Arial Narrow" panose="020B0606020202030204" pitchFamily="34" charset="0"/>
              </a:rPr>
              <a:t>Mejoras al proceso de refinado de cera de caña de azúcar, profundización en sus fundamentos básicos</a:t>
            </a:r>
            <a:endParaRPr lang="es-ES" sz="1600" dirty="0">
              <a:latin typeface="Arial Narrow" panose="020B0606020202030204" pitchFamily="34" charset="0"/>
            </a:endParaRPr>
          </a:p>
          <a:p>
            <a:pPr algn="just"/>
            <a:r>
              <a:rPr lang="es-MX" sz="1600" b="1" dirty="0">
                <a:latin typeface="Arial Narrow" panose="020B0606020202030204" pitchFamily="34" charset="0"/>
              </a:rPr>
              <a:t>Autores</a:t>
            </a:r>
            <a:r>
              <a:rPr lang="es-MX" sz="1600" dirty="0">
                <a:latin typeface="Arial Narrow" panose="020B0606020202030204" pitchFamily="34" charset="0"/>
              </a:rPr>
              <a:t>: Eduardo Hernández Ramos, Manuel Díaz de los Ríos, Antonio Hidalgo Sicilia, Víctor González </a:t>
            </a:r>
            <a:r>
              <a:rPr lang="es-MX" sz="1600" dirty="0" err="1">
                <a:latin typeface="Arial Narrow" panose="020B0606020202030204" pitchFamily="34" charset="0"/>
              </a:rPr>
              <a:t>Canavaciolo</a:t>
            </a:r>
            <a:r>
              <a:rPr lang="es-MX" sz="1600" dirty="0">
                <a:latin typeface="Arial Narrow" panose="020B0606020202030204" pitchFamily="34" charset="0"/>
              </a:rPr>
              <a:t>, Roxana Vicente Murillo, Katherine Pérez Carrión, Lourdes </a:t>
            </a:r>
            <a:r>
              <a:rPr lang="es-MX" sz="1600" dirty="0" err="1">
                <a:latin typeface="Arial Narrow" panose="020B0606020202030204" pitchFamily="34" charset="0"/>
              </a:rPr>
              <a:t>Zumalacarregui</a:t>
            </a:r>
            <a:r>
              <a:rPr lang="es-MX" sz="1600" dirty="0">
                <a:latin typeface="Arial Narrow" panose="020B0606020202030204" pitchFamily="34" charset="0"/>
              </a:rPr>
              <a:t> de Cárdenas</a:t>
            </a:r>
            <a:endParaRPr lang="es-ES" sz="1600" dirty="0">
              <a:latin typeface="Arial Narrow" panose="020B0606020202030204" pitchFamily="34" charset="0"/>
            </a:endParaRPr>
          </a:p>
          <a:p>
            <a:pPr algn="just"/>
            <a:r>
              <a:rPr lang="es-MX" sz="1600" dirty="0">
                <a:latin typeface="Arial Narrow" panose="020B0606020202030204" pitchFamily="34" charset="0"/>
              </a:rPr>
              <a:t> </a:t>
            </a:r>
            <a:endParaRPr lang="es-ES" sz="1600" dirty="0">
              <a:latin typeface="Arial Narrow" panose="020B0606020202030204" pitchFamily="34" charset="0"/>
            </a:endParaRPr>
          </a:p>
          <a:p>
            <a:pPr lvl="0" algn="just"/>
            <a:r>
              <a:rPr lang="es-MX" sz="1600" b="1" dirty="0">
                <a:latin typeface="Arial Narrow" panose="020B0606020202030204" pitchFamily="34" charset="0"/>
              </a:rPr>
              <a:t>Renovación de la Certificación del Sistema de Gestión de la Calidad del ICIDCA</a:t>
            </a:r>
            <a:endParaRPr lang="es-ES" sz="1600" dirty="0">
              <a:latin typeface="Arial Narrow" panose="020B0606020202030204" pitchFamily="34" charset="0"/>
            </a:endParaRPr>
          </a:p>
          <a:p>
            <a:pPr algn="just"/>
            <a:r>
              <a:rPr lang="es-MX" sz="1600" b="1" dirty="0">
                <a:latin typeface="Arial Narrow" panose="020B0606020202030204" pitchFamily="34" charset="0"/>
              </a:rPr>
              <a:t>Autores principales: </a:t>
            </a:r>
            <a:r>
              <a:rPr lang="es-MX" sz="1600" dirty="0">
                <a:latin typeface="Arial Narrow" panose="020B0606020202030204" pitchFamily="34" charset="0"/>
              </a:rPr>
              <a:t>Grisel M. Ortega Arias-Carbajal, Tania García Martínez, Marlyn Pérez Rodríguez, Santiago </a:t>
            </a:r>
            <a:r>
              <a:rPr lang="es-MX" sz="1600" dirty="0" err="1">
                <a:latin typeface="Arial Narrow" panose="020B0606020202030204" pitchFamily="34" charset="0"/>
              </a:rPr>
              <a:t>Estupiñán</a:t>
            </a:r>
            <a:r>
              <a:rPr lang="es-MX" sz="1600" dirty="0">
                <a:latin typeface="Arial Narrow" panose="020B0606020202030204" pitchFamily="34" charset="0"/>
              </a:rPr>
              <a:t> Díaz, </a:t>
            </a:r>
            <a:r>
              <a:rPr lang="es-MX" sz="1600" dirty="0" err="1">
                <a:latin typeface="Arial Narrow" panose="020B0606020202030204" pitchFamily="34" charset="0"/>
              </a:rPr>
              <a:t>Armanda</a:t>
            </a:r>
            <a:r>
              <a:rPr lang="es-MX" sz="1600" dirty="0">
                <a:latin typeface="Arial Narrow" panose="020B0606020202030204" pitchFamily="34" charset="0"/>
              </a:rPr>
              <a:t> M. Cuesta Hernández.</a:t>
            </a:r>
            <a:endParaRPr lang="es-ES" sz="1600" dirty="0">
              <a:latin typeface="Arial Narrow" panose="020B0606020202030204" pitchFamily="34" charset="0"/>
            </a:endParaRPr>
          </a:p>
          <a:p>
            <a:pPr algn="just"/>
            <a:r>
              <a:rPr lang="es-MX" sz="1600" b="1" dirty="0" smtClean="0">
                <a:latin typeface="Arial Narrow" panose="020B0606020202030204" pitchFamily="34" charset="0"/>
              </a:rPr>
              <a:t>Otros </a:t>
            </a:r>
            <a:r>
              <a:rPr lang="es-MX" sz="1600" b="1" dirty="0">
                <a:latin typeface="Arial Narrow" panose="020B0606020202030204" pitchFamily="34" charset="0"/>
              </a:rPr>
              <a:t>Autores</a:t>
            </a:r>
            <a:r>
              <a:rPr lang="es-MX" sz="1600" dirty="0">
                <a:latin typeface="Arial Narrow" panose="020B0606020202030204" pitchFamily="34" charset="0"/>
              </a:rPr>
              <a:t>: Ana Nelis San Juan Rodríguez, Heriberto Pérez Justiz, </a:t>
            </a:r>
            <a:r>
              <a:rPr lang="es-MX" sz="1600" dirty="0" err="1" smtClean="0">
                <a:latin typeface="Arial Narrow" panose="020B0606020202030204" pitchFamily="34" charset="0"/>
              </a:rPr>
              <a:t>Yesika</a:t>
            </a:r>
            <a:r>
              <a:rPr lang="es-MX" sz="1600" dirty="0" smtClean="0">
                <a:latin typeface="Arial Narrow" panose="020B0606020202030204" pitchFamily="34" charset="0"/>
              </a:rPr>
              <a:t>          </a:t>
            </a:r>
            <a:r>
              <a:rPr lang="es-MX" sz="1600" dirty="0">
                <a:latin typeface="Arial Narrow" panose="020B0606020202030204" pitchFamily="34" charset="0"/>
              </a:rPr>
              <a:t>Hernández Lemus, Reinaldo Acosta </a:t>
            </a:r>
            <a:r>
              <a:rPr lang="es-MX" sz="1600" dirty="0" err="1">
                <a:latin typeface="Arial Narrow" panose="020B0606020202030204" pitchFamily="34" charset="0"/>
              </a:rPr>
              <a:t>Paez</a:t>
            </a:r>
            <a:r>
              <a:rPr lang="es-MX" sz="1600" dirty="0">
                <a:latin typeface="Arial Narrow" panose="020B0606020202030204" pitchFamily="34" charset="0"/>
              </a:rPr>
              <a:t>, </a:t>
            </a:r>
            <a:r>
              <a:rPr lang="es-MX" sz="1600" dirty="0" err="1">
                <a:latin typeface="Arial Narrow" panose="020B0606020202030204" pitchFamily="34" charset="0"/>
              </a:rPr>
              <a:t>Yanelys</a:t>
            </a:r>
            <a:r>
              <a:rPr lang="es-MX" sz="1600" dirty="0">
                <a:latin typeface="Arial Narrow" panose="020B0606020202030204" pitchFamily="34" charset="0"/>
              </a:rPr>
              <a:t> Díaz Pérez, Teresita </a:t>
            </a:r>
            <a:r>
              <a:rPr lang="es-MX" sz="1600" dirty="0" err="1" smtClean="0">
                <a:latin typeface="Arial Narrow" panose="020B0606020202030204" pitchFamily="34" charset="0"/>
              </a:rPr>
              <a:t>Lemes</a:t>
            </a:r>
            <a:r>
              <a:rPr lang="es-MX" sz="1600" dirty="0" smtClean="0">
                <a:latin typeface="Arial Narrow" panose="020B0606020202030204" pitchFamily="34" charset="0"/>
              </a:rPr>
              <a:t>  </a:t>
            </a:r>
            <a:r>
              <a:rPr lang="es-MX" sz="1600" dirty="0">
                <a:latin typeface="Arial Narrow" panose="020B0606020202030204" pitchFamily="34" charset="0"/>
              </a:rPr>
              <a:t>Rodríguez, </a:t>
            </a:r>
            <a:r>
              <a:rPr lang="es-MX" sz="1600" dirty="0" err="1">
                <a:latin typeface="Arial Narrow" panose="020B0606020202030204" pitchFamily="34" charset="0"/>
              </a:rPr>
              <a:t>Sidarma</a:t>
            </a:r>
            <a:r>
              <a:rPr lang="es-MX" sz="1600" dirty="0">
                <a:latin typeface="Arial Narrow" panose="020B0606020202030204" pitchFamily="34" charset="0"/>
              </a:rPr>
              <a:t> Hernández Castellanos, Marlen Lorenzo </a:t>
            </a:r>
            <a:r>
              <a:rPr lang="es-MX" sz="1600" dirty="0" err="1">
                <a:latin typeface="Arial Narrow" panose="020B0606020202030204" pitchFamily="34" charset="0"/>
              </a:rPr>
              <a:t>Maiquez</a:t>
            </a:r>
            <a:r>
              <a:rPr lang="es-MX" sz="1600" dirty="0">
                <a:latin typeface="Arial Narrow" panose="020B0606020202030204" pitchFamily="34" charset="0"/>
              </a:rPr>
              <a:t>, </a:t>
            </a:r>
            <a:r>
              <a:rPr lang="es-MX" sz="1600" dirty="0" smtClean="0">
                <a:latin typeface="Arial Narrow" panose="020B0606020202030204" pitchFamily="34" charset="0"/>
              </a:rPr>
              <a:t>Marta </a:t>
            </a:r>
            <a:r>
              <a:rPr lang="es-MX" sz="1600" dirty="0">
                <a:latin typeface="Arial Narrow" panose="020B0606020202030204" pitchFamily="34" charset="0"/>
              </a:rPr>
              <a:t>González Martínez, Rocío Jurado Sánchez, Giselle Montero Torres, </a:t>
            </a:r>
            <a:r>
              <a:rPr lang="es-MX" sz="1600" dirty="0" smtClean="0">
                <a:latin typeface="Arial Narrow" panose="020B0606020202030204" pitchFamily="34" charset="0"/>
              </a:rPr>
              <a:t>Rosa Domínguez </a:t>
            </a:r>
            <a:r>
              <a:rPr lang="es-MX" sz="1600" dirty="0">
                <a:latin typeface="Arial Narrow" panose="020B0606020202030204" pitchFamily="34" charset="0"/>
              </a:rPr>
              <a:t>Suarez, Lorenzo Montero San José, Bárbara Rodríguez González</a:t>
            </a:r>
            <a:r>
              <a:rPr lang="es-MX" sz="1600" dirty="0" smtClean="0">
                <a:latin typeface="Arial Narrow" panose="020B0606020202030204" pitchFamily="34" charset="0"/>
              </a:rPr>
              <a:t>,  </a:t>
            </a:r>
            <a:r>
              <a:rPr lang="es-MX" sz="1600" dirty="0" err="1" smtClean="0">
                <a:latin typeface="Arial Narrow" panose="020B0606020202030204" pitchFamily="34" charset="0"/>
              </a:rPr>
              <a:t>Susel</a:t>
            </a:r>
            <a:r>
              <a:rPr lang="es-MX" sz="1600" dirty="0" smtClean="0">
                <a:latin typeface="Arial Narrow" panose="020B0606020202030204" pitchFamily="34" charset="0"/>
              </a:rPr>
              <a:t> </a:t>
            </a:r>
            <a:r>
              <a:rPr lang="es-MX" sz="1600" dirty="0">
                <a:latin typeface="Arial Narrow" panose="020B0606020202030204" pitchFamily="34" charset="0"/>
              </a:rPr>
              <a:t>Álvarez Ortega, </a:t>
            </a:r>
            <a:r>
              <a:rPr lang="es-MX" sz="1600" dirty="0" err="1">
                <a:latin typeface="Arial Narrow" panose="020B0606020202030204" pitchFamily="34" charset="0"/>
              </a:rPr>
              <a:t>Ambar</a:t>
            </a:r>
            <a:r>
              <a:rPr lang="es-MX" sz="1600" dirty="0">
                <a:latin typeface="Arial Narrow" panose="020B0606020202030204" pitchFamily="34" charset="0"/>
              </a:rPr>
              <a:t> Araujo Pulido, </a:t>
            </a:r>
            <a:r>
              <a:rPr lang="es-MX" sz="1600" dirty="0" err="1">
                <a:latin typeface="Arial Narrow" panose="020B0606020202030204" pitchFamily="34" charset="0"/>
              </a:rPr>
              <a:t>Angela</a:t>
            </a:r>
            <a:r>
              <a:rPr lang="es-MX" sz="1600" dirty="0">
                <a:latin typeface="Arial Narrow" panose="020B0606020202030204" pitchFamily="34" charset="0"/>
              </a:rPr>
              <a:t> M. </a:t>
            </a:r>
            <a:r>
              <a:rPr lang="es-MX" sz="1600" dirty="0" err="1">
                <a:latin typeface="Arial Narrow" panose="020B0606020202030204" pitchFamily="34" charset="0"/>
              </a:rPr>
              <a:t>Soriz</a:t>
            </a:r>
            <a:r>
              <a:rPr lang="es-MX" sz="1600" dirty="0">
                <a:latin typeface="Arial Narrow" panose="020B0606020202030204" pitchFamily="34" charset="0"/>
              </a:rPr>
              <a:t> Álvarez, Jorge </a:t>
            </a:r>
            <a:r>
              <a:rPr lang="es-MX" sz="1600" dirty="0" smtClean="0">
                <a:latin typeface="Arial Narrow" panose="020B0606020202030204" pitchFamily="34" charset="0"/>
              </a:rPr>
              <a:t>Luis García </a:t>
            </a:r>
            <a:r>
              <a:rPr lang="es-MX" sz="1600" dirty="0">
                <a:latin typeface="Arial Narrow" panose="020B0606020202030204" pitchFamily="34" charset="0"/>
              </a:rPr>
              <a:t>Cortina, Mariela Gallardo Capote </a:t>
            </a:r>
            <a:endParaRPr lang="es-MX" sz="1600" dirty="0" smtClean="0">
              <a:latin typeface="Arial Narrow" panose="020B0606020202030204" pitchFamily="34" charset="0"/>
            </a:endParaRPr>
          </a:p>
          <a:p>
            <a:pPr algn="just"/>
            <a:endParaRPr lang="es-MX" sz="16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MX" sz="1600" b="1" dirty="0">
                <a:latin typeface="Arial Narrow" panose="020B0606020202030204" pitchFamily="34" charset="0"/>
              </a:rPr>
              <a:t>Empleo del aceite de cachaza purificado como antiespumante en el proceso de producción de </a:t>
            </a:r>
            <a:r>
              <a:rPr lang="es-MX" sz="1600" b="1" i="1" dirty="0" err="1">
                <a:latin typeface="Arial Narrow" panose="020B0606020202030204" pitchFamily="34" charset="0"/>
              </a:rPr>
              <a:t>Candida</a:t>
            </a:r>
            <a:r>
              <a:rPr lang="es-MX" sz="1600" b="1" i="1" dirty="0">
                <a:latin typeface="Arial Narrow" panose="020B0606020202030204" pitchFamily="34" charset="0"/>
              </a:rPr>
              <a:t> </a:t>
            </a:r>
            <a:r>
              <a:rPr lang="es-MX" sz="1600" b="1" i="1" dirty="0" err="1">
                <a:latin typeface="Arial Narrow" panose="020B0606020202030204" pitchFamily="34" charset="0"/>
              </a:rPr>
              <a:t>utilis</a:t>
            </a:r>
            <a:r>
              <a:rPr lang="es-MX" sz="1600" b="1" dirty="0">
                <a:latin typeface="Arial Narrow" panose="020B0606020202030204" pitchFamily="34" charset="0"/>
              </a:rPr>
              <a:t> </a:t>
            </a:r>
            <a:endParaRPr lang="es-ES" sz="1600" dirty="0">
              <a:latin typeface="Arial Narrow" panose="020B0606020202030204" pitchFamily="34" charset="0"/>
            </a:endParaRPr>
          </a:p>
          <a:p>
            <a:pPr algn="just"/>
            <a:r>
              <a:rPr lang="es-MX" sz="1600" b="1" dirty="0">
                <a:latin typeface="Arial Narrow" panose="020B0606020202030204" pitchFamily="34" charset="0"/>
              </a:rPr>
              <a:t>Autores: </a:t>
            </a:r>
            <a:r>
              <a:rPr lang="es-MX" sz="1600" dirty="0">
                <a:latin typeface="Arial Narrow" panose="020B0606020202030204" pitchFamily="34" charset="0"/>
              </a:rPr>
              <a:t>Indira Pérez Bermúdez, </a:t>
            </a:r>
            <a:r>
              <a:rPr lang="es-MX" sz="1600" dirty="0" err="1">
                <a:latin typeface="Arial Narrow" panose="020B0606020202030204" pitchFamily="34" charset="0"/>
              </a:rPr>
              <a:t>Arletis</a:t>
            </a:r>
            <a:r>
              <a:rPr lang="es-MX" sz="1600" dirty="0">
                <a:latin typeface="Arial Narrow" panose="020B0606020202030204" pitchFamily="34" charset="0"/>
              </a:rPr>
              <a:t> Cruz Llerena, Keyla </a:t>
            </a:r>
            <a:r>
              <a:rPr lang="es-MX" sz="1600" dirty="0" err="1">
                <a:latin typeface="Arial Narrow" panose="020B0606020202030204" pitchFamily="34" charset="0"/>
              </a:rPr>
              <a:t>Tortoló</a:t>
            </a:r>
            <a:r>
              <a:rPr lang="es-MX" sz="1600" dirty="0">
                <a:latin typeface="Arial Narrow" panose="020B0606020202030204" pitchFamily="34" charset="0"/>
              </a:rPr>
              <a:t> Cabañas, Manuel Díaz de los Ríos, Roberto C. Artísticas </a:t>
            </a:r>
            <a:r>
              <a:rPr lang="es-MX" sz="1600" dirty="0" err="1">
                <a:latin typeface="Arial Narrow" panose="020B0606020202030204" pitchFamily="34" charset="0"/>
              </a:rPr>
              <a:t>Ribalta</a:t>
            </a:r>
            <a:r>
              <a:rPr lang="es-MX" sz="1600" dirty="0">
                <a:latin typeface="Arial Narrow" panose="020B0606020202030204" pitchFamily="34" charset="0"/>
              </a:rPr>
              <a:t>, Miguel A. Peña Martínez, José Vela </a:t>
            </a:r>
            <a:r>
              <a:rPr lang="es-MX" sz="1600" dirty="0" err="1">
                <a:latin typeface="Arial Narrow" panose="020B0606020202030204" pitchFamily="34" charset="0"/>
              </a:rPr>
              <a:t>Salabarría</a:t>
            </a:r>
            <a:r>
              <a:rPr lang="es-MX" sz="1600" dirty="0">
                <a:latin typeface="Arial Narrow" panose="020B0606020202030204" pitchFamily="34" charset="0"/>
              </a:rPr>
              <a:t>, Gilberto González Hernández, Ezequiel Gallego López, Sheila Quesada Pestana, </a:t>
            </a:r>
            <a:r>
              <a:rPr lang="es-MX" sz="1600" dirty="0" err="1">
                <a:latin typeface="Arial Narrow" panose="020B0606020202030204" pitchFamily="34" charset="0"/>
              </a:rPr>
              <a:t>Yeylan</a:t>
            </a:r>
            <a:r>
              <a:rPr lang="es-MX" sz="1600" dirty="0">
                <a:latin typeface="Arial Narrow" panose="020B0606020202030204" pitchFamily="34" charset="0"/>
              </a:rPr>
              <a:t> </a:t>
            </a:r>
            <a:r>
              <a:rPr lang="es-MX" sz="1600" dirty="0" err="1">
                <a:latin typeface="Arial Narrow" panose="020B0606020202030204" pitchFamily="34" charset="0"/>
              </a:rPr>
              <a:t>Mayet</a:t>
            </a:r>
            <a:r>
              <a:rPr lang="es-MX" sz="1600" dirty="0">
                <a:latin typeface="Arial Narrow" panose="020B0606020202030204" pitchFamily="34" charset="0"/>
              </a:rPr>
              <a:t> Jiménez.</a:t>
            </a:r>
            <a:endParaRPr lang="es-ES" sz="1600" dirty="0">
              <a:latin typeface="Arial Narrow" panose="020B0606020202030204" pitchFamily="34" charset="0"/>
            </a:endParaRPr>
          </a:p>
          <a:p>
            <a:pPr algn="just"/>
            <a:r>
              <a:rPr lang="es-MX" sz="1600" b="1" dirty="0">
                <a:latin typeface="Arial Narrow" panose="020B0606020202030204" pitchFamily="34" charset="0"/>
              </a:rPr>
              <a:t>Colaboradores: </a:t>
            </a:r>
            <a:r>
              <a:rPr lang="es-MX" sz="1600" dirty="0">
                <a:latin typeface="Arial Narrow" panose="020B0606020202030204" pitchFamily="34" charset="0"/>
              </a:rPr>
              <a:t>Eduardo Hernández Ramos, Juan C. Durán Rodríguez, Víctor M. Moreno </a:t>
            </a:r>
            <a:r>
              <a:rPr lang="es-MX" sz="1600" dirty="0" smtClean="0">
                <a:latin typeface="Arial Narrow" panose="020B0606020202030204" pitchFamily="34" charset="0"/>
              </a:rPr>
              <a:t>Alvarado</a:t>
            </a:r>
            <a:endParaRPr lang="es-ES" sz="16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6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/>
          <a:stretch/>
        </p:blipFill>
        <p:spPr bwMode="auto">
          <a:xfrm>
            <a:off x="1" y="0"/>
            <a:ext cx="9083548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251520" y="404664"/>
            <a:ext cx="864096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5 CuadroTexto"/>
          <p:cNvSpPr txBox="1"/>
          <p:nvPr/>
        </p:nvSpPr>
        <p:spPr>
          <a:xfrm>
            <a:off x="-2124744" y="17329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latin typeface="Arial Narrow" panose="020B0606020202030204" pitchFamily="34" charset="0"/>
              </a:rPr>
              <a:t>PREMIOS OTORGADOS POR EL CCC </a:t>
            </a:r>
            <a:r>
              <a:rPr lang="es-ES" sz="1600" b="1" dirty="0" smtClean="0">
                <a:latin typeface="Arial Narrow" panose="020B0606020202030204" pitchFamily="34" charset="0"/>
              </a:rPr>
              <a:t>2022</a:t>
            </a:r>
            <a:endParaRPr lang="es-ES" sz="1600" dirty="0">
              <a:latin typeface="Arial Narrow" panose="020B0606020202030204" pitchFamily="34" charset="0"/>
            </a:endParaRPr>
          </a:p>
          <a:p>
            <a:endParaRPr lang="es-ES" sz="1600" dirty="0">
              <a:latin typeface="Arial Narrow" panose="020B060602020203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250469" y="-57001"/>
            <a:ext cx="1614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latin typeface="Agency FB" panose="020B0503020202020204" pitchFamily="34" charset="0"/>
              </a:rPr>
              <a:t>Logro  </a:t>
            </a:r>
            <a:r>
              <a:rPr lang="es-MX" sz="2400" b="1" dirty="0" smtClean="0">
                <a:latin typeface="Agency FB" panose="020B0503020202020204" pitchFamily="34" charset="0"/>
              </a:rPr>
              <a:t>ICIDCA</a:t>
            </a:r>
            <a:endParaRPr lang="es-ES" sz="2400" dirty="0">
              <a:latin typeface="Agency FB" panose="020B0503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6046" y="602104"/>
            <a:ext cx="88320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600" b="1" dirty="0">
                <a:latin typeface="Arial Narrow" panose="020B0606020202030204" pitchFamily="34" charset="0"/>
              </a:rPr>
              <a:t>Furfural y sus derivados  (Obra Científica)</a:t>
            </a:r>
            <a:r>
              <a:rPr lang="es-ES" sz="1600" dirty="0">
                <a:latin typeface="Arial Narrow" panose="020B0606020202030204" pitchFamily="34" charset="0"/>
              </a:rPr>
              <a:t> </a:t>
            </a:r>
          </a:p>
          <a:p>
            <a:pPr algn="just"/>
            <a:r>
              <a:rPr lang="es-ES" sz="1600" b="1" dirty="0">
                <a:latin typeface="Arial Narrow" panose="020B0606020202030204" pitchFamily="34" charset="0"/>
              </a:rPr>
              <a:t>Autores: </a:t>
            </a:r>
            <a:r>
              <a:rPr lang="es-ES" sz="1600" dirty="0">
                <a:latin typeface="Arial Narrow" panose="020B0606020202030204" pitchFamily="34" charset="0"/>
              </a:rPr>
              <a:t>Amaury Álvarez Delgado, Adolfo Brown Gómez, Oscar Almazán del Olmo, Hermys Rojas Núñez, Aurora Martín González, Gisela </a:t>
            </a:r>
            <a:r>
              <a:rPr lang="es-ES" sz="1600" dirty="0" err="1">
                <a:latin typeface="Arial Narrow" panose="020B0606020202030204" pitchFamily="34" charset="0"/>
              </a:rPr>
              <a:t>Docampo</a:t>
            </a:r>
            <a:r>
              <a:rPr lang="es-ES" sz="1600" dirty="0">
                <a:latin typeface="Arial Narrow" panose="020B0606020202030204" pitchFamily="34" charset="0"/>
              </a:rPr>
              <a:t> Alba, Leslie García Marty, </a:t>
            </a:r>
            <a:r>
              <a:rPr lang="es-ES" sz="1600" dirty="0" err="1">
                <a:latin typeface="Arial Narrow" panose="020B0606020202030204" pitchFamily="34" charset="0"/>
              </a:rPr>
              <a:t>Rocio</a:t>
            </a:r>
            <a:r>
              <a:rPr lang="es-ES" sz="1600" dirty="0">
                <a:latin typeface="Arial Narrow" panose="020B0606020202030204" pitchFamily="34" charset="0"/>
              </a:rPr>
              <a:t> Jurado Sánchez</a:t>
            </a:r>
          </a:p>
          <a:p>
            <a:pPr algn="just"/>
            <a:r>
              <a:rPr lang="es-ES" sz="1600" b="1" dirty="0">
                <a:latin typeface="Arial Narrow" panose="020B0606020202030204" pitchFamily="34" charset="0"/>
              </a:rPr>
              <a:t> </a:t>
            </a:r>
            <a:endParaRPr lang="es-ES" sz="1600" dirty="0">
              <a:latin typeface="Arial Narrow" panose="020B0606020202030204" pitchFamily="34" charset="0"/>
            </a:endParaRPr>
          </a:p>
          <a:p>
            <a:pPr lvl="0" algn="just"/>
            <a:r>
              <a:rPr lang="es-ES" sz="1600" b="1" dirty="0" smtClean="0">
                <a:latin typeface="Arial Narrow" panose="020B0606020202030204" pitchFamily="34" charset="0"/>
              </a:rPr>
              <a:t>Bebidas </a:t>
            </a:r>
            <a:r>
              <a:rPr lang="es-ES" sz="1600" b="1" dirty="0">
                <a:latin typeface="Arial Narrow" panose="020B0606020202030204" pitchFamily="34" charset="0"/>
              </a:rPr>
              <a:t>alcohólicas destiladas. Experiencias materializadas. (Obra Científica)</a:t>
            </a:r>
            <a:r>
              <a:rPr lang="es-ES" sz="1600" dirty="0">
                <a:latin typeface="Arial Narrow" panose="020B0606020202030204" pitchFamily="34" charset="0"/>
              </a:rPr>
              <a:t> </a:t>
            </a:r>
          </a:p>
          <a:p>
            <a:pPr algn="just"/>
            <a:r>
              <a:rPr lang="es-US" sz="1600" b="1" dirty="0">
                <a:latin typeface="Arial Narrow" panose="020B0606020202030204" pitchFamily="34" charset="0"/>
              </a:rPr>
              <a:t>Autores: </a:t>
            </a:r>
            <a:r>
              <a:rPr lang="es-US" sz="1600" dirty="0">
                <a:latin typeface="Arial Narrow" panose="020B0606020202030204" pitchFamily="34" charset="0"/>
              </a:rPr>
              <a:t>Idania Blanco Carvajal, Arlyn Reyes Linares, Beatriz </a:t>
            </a:r>
            <a:r>
              <a:rPr lang="es-US" sz="1600" dirty="0" smtClean="0">
                <a:latin typeface="Arial Narrow" panose="020B0606020202030204" pitchFamily="34" charset="0"/>
              </a:rPr>
              <a:t>García  </a:t>
            </a:r>
            <a:r>
              <a:rPr lang="es-US" sz="1600" dirty="0">
                <a:latin typeface="Arial Narrow" panose="020B0606020202030204" pitchFamily="34" charset="0"/>
              </a:rPr>
              <a:t>Castellanos, Maricela Vega Batista, </a:t>
            </a:r>
            <a:r>
              <a:rPr lang="es-US" sz="1600" dirty="0" smtClean="0">
                <a:latin typeface="Arial Narrow" panose="020B0606020202030204" pitchFamily="34" charset="0"/>
              </a:rPr>
              <a:t>Oscar </a:t>
            </a:r>
            <a:r>
              <a:rPr lang="es-US" sz="1600" dirty="0">
                <a:latin typeface="Arial Narrow" panose="020B0606020202030204" pitchFamily="34" charset="0"/>
              </a:rPr>
              <a:t>Almazán del Olmo, </a:t>
            </a:r>
            <a:r>
              <a:rPr lang="es-US" sz="1600" dirty="0" smtClean="0">
                <a:latin typeface="Arial Narrow" panose="020B0606020202030204" pitchFamily="34" charset="0"/>
              </a:rPr>
              <a:t>Hermys   </a:t>
            </a:r>
            <a:r>
              <a:rPr lang="es-US" sz="1600" dirty="0">
                <a:latin typeface="Arial Narrow" panose="020B0606020202030204" pitchFamily="34" charset="0"/>
              </a:rPr>
              <a:t>Rojas Núñez, Aurora Martín González, Leslie García Marty, Asela </a:t>
            </a:r>
            <a:r>
              <a:rPr lang="es-US" sz="1600" dirty="0" smtClean="0">
                <a:latin typeface="Arial Narrow" panose="020B0606020202030204" pitchFamily="34" charset="0"/>
              </a:rPr>
              <a:t>Reyes  </a:t>
            </a:r>
            <a:r>
              <a:rPr lang="es-US" sz="1600" dirty="0">
                <a:latin typeface="Arial Narrow" panose="020B0606020202030204" pitchFamily="34" charset="0"/>
              </a:rPr>
              <a:t>Martín </a:t>
            </a:r>
            <a:endParaRPr lang="es-ES" sz="1600" dirty="0">
              <a:latin typeface="Arial Narrow" panose="020B0606020202030204" pitchFamily="34" charset="0"/>
            </a:endParaRPr>
          </a:p>
          <a:p>
            <a:pPr algn="just"/>
            <a:r>
              <a:rPr lang="es-ES" sz="1600" b="1" dirty="0">
                <a:latin typeface="Arial Narrow" panose="020B0606020202030204" pitchFamily="34" charset="0"/>
              </a:rPr>
              <a:t> </a:t>
            </a:r>
            <a:endParaRPr lang="es-ES" sz="1600" dirty="0">
              <a:latin typeface="Arial Narrow" panose="020B0606020202030204" pitchFamily="34" charset="0"/>
            </a:endParaRPr>
          </a:p>
          <a:p>
            <a:pPr lvl="0" algn="just"/>
            <a:r>
              <a:rPr lang="es-ES" sz="1600" b="1" dirty="0" smtClean="0">
                <a:latin typeface="Arial Narrow" panose="020B0606020202030204" pitchFamily="34" charset="0"/>
              </a:rPr>
              <a:t>La </a:t>
            </a:r>
            <a:r>
              <a:rPr lang="es-ES" sz="1600" b="1" dirty="0">
                <a:latin typeface="Arial Narrow" panose="020B0606020202030204" pitchFamily="34" charset="0"/>
              </a:rPr>
              <a:t>herramienta analítica en bebidas destiladas. Garantía de la calidad. (Obra Científica)</a:t>
            </a:r>
            <a:endParaRPr lang="es-ES" sz="1600" dirty="0">
              <a:latin typeface="Arial Narrow" panose="020B0606020202030204" pitchFamily="34" charset="0"/>
            </a:endParaRPr>
          </a:p>
          <a:p>
            <a:pPr algn="just"/>
            <a:r>
              <a:rPr lang="es-US" sz="1600" b="1" dirty="0">
                <a:latin typeface="Arial Narrow" panose="020B0606020202030204" pitchFamily="34" charset="0"/>
              </a:rPr>
              <a:t>Autores: </a:t>
            </a:r>
            <a:r>
              <a:rPr lang="es-US" sz="1600" dirty="0">
                <a:latin typeface="Arial Narrow" panose="020B0606020202030204" pitchFamily="34" charset="0"/>
              </a:rPr>
              <a:t>Magdalena Lorenzo Izquierdo, Arlyn Reyes Linares, Idania Blanco Carvajal, </a:t>
            </a:r>
            <a:r>
              <a:rPr lang="es-US" sz="1600" dirty="0" err="1">
                <a:latin typeface="Arial Narrow" panose="020B0606020202030204" pitchFamily="34" charset="0"/>
              </a:rPr>
              <a:t>Dacelis</a:t>
            </a:r>
            <a:r>
              <a:rPr lang="es-US" sz="1600" dirty="0">
                <a:latin typeface="Arial Narrow" panose="020B0606020202030204" pitchFamily="34" charset="0"/>
              </a:rPr>
              <a:t> Borroto Mato, Oscar Almazán del Olmo, Hermys Rojas Núñez, Aurora Martín González, Leslie García Marty, </a:t>
            </a:r>
            <a:r>
              <a:rPr lang="es-ES_tradnl" sz="1600" dirty="0">
                <a:latin typeface="Arial Narrow" panose="020B0606020202030204" pitchFamily="34" charset="0"/>
              </a:rPr>
              <a:t>Rocío Jurado </a:t>
            </a:r>
            <a:r>
              <a:rPr lang="es-ES_tradnl" sz="1600" dirty="0" smtClean="0">
                <a:latin typeface="Arial Narrow" panose="020B0606020202030204" pitchFamily="34" charset="0"/>
              </a:rPr>
              <a:t>Sánchez.</a:t>
            </a:r>
          </a:p>
          <a:p>
            <a:pPr algn="just"/>
            <a:endParaRPr lang="es-ES_tradnl" sz="1600" dirty="0">
              <a:latin typeface="Arial Narrow" panose="020B0606020202030204" pitchFamily="34" charset="0"/>
            </a:endParaRPr>
          </a:p>
          <a:p>
            <a:pPr lvl="0" algn="just"/>
            <a:r>
              <a:rPr lang="es-ES_tradnl" sz="1600" b="1" dirty="0">
                <a:latin typeface="Arial Narrow" panose="020B0606020202030204" pitchFamily="34" charset="0"/>
              </a:rPr>
              <a:t>Evaluación de extractos de semillas de </a:t>
            </a:r>
            <a:r>
              <a:rPr lang="es-ES_tradnl" sz="1600" b="1" i="1" dirty="0">
                <a:latin typeface="Arial Narrow" panose="020B0606020202030204" pitchFamily="34" charset="0"/>
              </a:rPr>
              <a:t>Moringa oleífera</a:t>
            </a:r>
            <a:r>
              <a:rPr lang="es-ES_tradnl" sz="1600" b="1" dirty="0">
                <a:latin typeface="Arial Narrow" panose="020B0606020202030204" pitchFamily="34" charset="0"/>
              </a:rPr>
              <a:t> en el tratamiento de aguas residuales de </a:t>
            </a:r>
            <a:r>
              <a:rPr lang="es-ES_tradnl" sz="1600" b="1" dirty="0" err="1">
                <a:latin typeface="Arial Narrow" panose="020B0606020202030204" pitchFamily="34" charset="0"/>
              </a:rPr>
              <a:t>fitomas</a:t>
            </a:r>
            <a:endParaRPr lang="es-ES" sz="16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600" b="1" dirty="0">
                <a:latin typeface="Arial Narrow" panose="020B0606020202030204" pitchFamily="34" charset="0"/>
              </a:rPr>
              <a:t>Autores: </a:t>
            </a:r>
            <a:r>
              <a:rPr lang="es-ES_tradnl" sz="1600" dirty="0">
                <a:latin typeface="Arial Narrow" panose="020B0606020202030204" pitchFamily="34" charset="0"/>
              </a:rPr>
              <a:t>Sandra I. </a:t>
            </a:r>
            <a:r>
              <a:rPr lang="es-ES_tradnl" sz="1600" dirty="0" err="1">
                <a:latin typeface="Arial Narrow" panose="020B0606020202030204" pitchFamily="34" charset="0"/>
              </a:rPr>
              <a:t>Fanego</a:t>
            </a:r>
            <a:r>
              <a:rPr lang="es-ES_tradnl" sz="1600" dirty="0">
                <a:latin typeface="Arial Narrow" panose="020B0606020202030204" pitchFamily="34" charset="0"/>
              </a:rPr>
              <a:t> Hernández, </a:t>
            </a:r>
            <a:r>
              <a:rPr lang="es-ES_tradnl" sz="1600" dirty="0" err="1">
                <a:latin typeface="Arial Narrow" panose="020B0606020202030204" pitchFamily="34" charset="0"/>
              </a:rPr>
              <a:t>Annabellis</a:t>
            </a:r>
            <a:r>
              <a:rPr lang="es-ES_tradnl" sz="1600" dirty="0">
                <a:latin typeface="Arial Narrow" panose="020B0606020202030204" pitchFamily="34" charset="0"/>
              </a:rPr>
              <a:t> Remedios </a:t>
            </a:r>
            <a:r>
              <a:rPr lang="es-ES_tradnl" sz="1600" dirty="0" err="1">
                <a:latin typeface="Arial Narrow" panose="020B0606020202030204" pitchFamily="34" charset="0"/>
              </a:rPr>
              <a:t>Gandol</a:t>
            </a:r>
            <a:r>
              <a:rPr lang="es-ES_tradnl" sz="1600" dirty="0">
                <a:latin typeface="Arial Narrow" panose="020B0606020202030204" pitchFamily="34" charset="0"/>
              </a:rPr>
              <a:t>, Sara Mendoza Ferrer, Juan A. Leal Alfonso</a:t>
            </a:r>
            <a:endParaRPr lang="es-ES" sz="16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600" b="1" dirty="0">
                <a:latin typeface="Arial Narrow" panose="020B0606020202030204" pitchFamily="34" charset="0"/>
              </a:rPr>
              <a:t> </a:t>
            </a:r>
            <a:endParaRPr lang="es-ES" sz="1600" dirty="0">
              <a:latin typeface="Arial Narrow" panose="020B0606020202030204" pitchFamily="34" charset="0"/>
            </a:endParaRPr>
          </a:p>
          <a:p>
            <a:pPr lvl="0" algn="just"/>
            <a:r>
              <a:rPr lang="es-ES_tradnl" sz="1600" b="1" dirty="0" smtClean="0">
                <a:latin typeface="Arial Narrow" panose="020B0606020202030204" pitchFamily="34" charset="0"/>
              </a:rPr>
              <a:t>Obtención </a:t>
            </a:r>
            <a:r>
              <a:rPr lang="es-ES_tradnl" sz="1600" b="1" dirty="0">
                <a:latin typeface="Arial Narrow" panose="020B0606020202030204" pitchFamily="34" charset="0"/>
              </a:rPr>
              <a:t>de un </a:t>
            </a:r>
            <a:r>
              <a:rPr lang="es-ES_tradnl" sz="1600" b="1" dirty="0" err="1">
                <a:latin typeface="Arial Narrow" panose="020B0606020202030204" pitchFamily="34" charset="0"/>
              </a:rPr>
              <a:t>tensoactivo</a:t>
            </a:r>
            <a:r>
              <a:rPr lang="es-ES_tradnl" sz="1600" b="1" dirty="0">
                <a:latin typeface="Arial Narrow" panose="020B0606020202030204" pitchFamily="34" charset="0"/>
              </a:rPr>
              <a:t> a partir del aceite de cera de caña</a:t>
            </a:r>
            <a:endParaRPr lang="es-ES" sz="16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600" b="1" dirty="0">
                <a:latin typeface="Arial Narrow" panose="020B0606020202030204" pitchFamily="34" charset="0"/>
              </a:rPr>
              <a:t>Autores</a:t>
            </a:r>
            <a:r>
              <a:rPr lang="es-ES_tradnl" sz="1600" dirty="0">
                <a:latin typeface="Arial Narrow" panose="020B0606020202030204" pitchFamily="34" charset="0"/>
              </a:rPr>
              <a:t>: </a:t>
            </a:r>
            <a:r>
              <a:rPr lang="es-ES_tradnl" sz="1600" dirty="0" err="1">
                <a:latin typeface="Arial Narrow" panose="020B0606020202030204" pitchFamily="34" charset="0"/>
              </a:rPr>
              <a:t>Yeider</a:t>
            </a:r>
            <a:r>
              <a:rPr lang="es-ES_tradnl" sz="1600" dirty="0">
                <a:latin typeface="Arial Narrow" panose="020B0606020202030204" pitchFamily="34" charset="0"/>
              </a:rPr>
              <a:t> Rodríguez Molina, Sara Mendoza Ferrer, Jorge García González, Indira Álvarez </a:t>
            </a:r>
            <a:r>
              <a:rPr lang="es-ES_tradnl" sz="1600" dirty="0" smtClean="0">
                <a:latin typeface="Arial Narrow" panose="020B0606020202030204" pitchFamily="34" charset="0"/>
              </a:rPr>
              <a:t>Quesada</a:t>
            </a:r>
          </a:p>
          <a:p>
            <a:pPr algn="just"/>
            <a:endParaRPr lang="es-ES_tradnl" sz="1600" dirty="0">
              <a:latin typeface="Arial Narrow" panose="020B0606020202030204" pitchFamily="34" charset="0"/>
            </a:endParaRPr>
          </a:p>
          <a:p>
            <a:pPr lvl="0" algn="just"/>
            <a:r>
              <a:rPr lang="es-MX" sz="1600" b="1" dirty="0">
                <a:latin typeface="Arial Narrow" panose="020B0606020202030204" pitchFamily="34" charset="0"/>
              </a:rPr>
              <a:t>Acciones para reducir la carga contaminante de los residuales líquidos de un central azucarero</a:t>
            </a:r>
            <a:endParaRPr lang="es-ES" sz="16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600" b="1" dirty="0">
                <a:latin typeface="Arial Narrow" panose="020B0606020202030204" pitchFamily="34" charset="0"/>
              </a:rPr>
              <a:t>Autores: </a:t>
            </a:r>
            <a:r>
              <a:rPr lang="es-ES_tradnl" sz="1600" dirty="0" err="1">
                <a:latin typeface="Arial Narrow" panose="020B0606020202030204" pitchFamily="34" charset="0"/>
              </a:rPr>
              <a:t>Yohana</a:t>
            </a:r>
            <a:r>
              <a:rPr lang="es-ES_tradnl" sz="1600" dirty="0">
                <a:latin typeface="Arial Narrow" panose="020B0606020202030204" pitchFamily="34" charset="0"/>
              </a:rPr>
              <a:t> de la Hoz-Izquierdo, Georgina L. Michelena </a:t>
            </a:r>
            <a:r>
              <a:rPr lang="es-ES_tradnl" sz="1600" baseline="30000" dirty="0">
                <a:latin typeface="Arial Narrow" panose="020B0606020202030204" pitchFamily="34" charset="0"/>
              </a:rPr>
              <a:t> </a:t>
            </a:r>
            <a:r>
              <a:rPr lang="es-ES_tradnl" sz="1600" dirty="0">
                <a:latin typeface="Arial Narrow" panose="020B0606020202030204" pitchFamily="34" charset="0"/>
              </a:rPr>
              <a:t>Álvarez, </a:t>
            </a:r>
            <a:r>
              <a:rPr lang="es-ES_tradnl" sz="1600" dirty="0" err="1">
                <a:latin typeface="Arial Narrow" panose="020B0606020202030204" pitchFamily="34" charset="0"/>
              </a:rPr>
              <a:t>Yaima</a:t>
            </a:r>
            <a:r>
              <a:rPr lang="es-ES_tradnl" sz="1600" dirty="0">
                <a:latin typeface="Arial Narrow" panose="020B0606020202030204" pitchFamily="34" charset="0"/>
              </a:rPr>
              <a:t> Izquierdo González, Orly M. López Delgado, Juana M. Chanfón  </a:t>
            </a:r>
            <a:r>
              <a:rPr lang="es-US" sz="1600" dirty="0">
                <a:latin typeface="Arial Narrow" panose="020B0606020202030204" pitchFamily="34" charset="0"/>
              </a:rPr>
              <a:t>Curbelo</a:t>
            </a:r>
            <a:r>
              <a:rPr lang="es-ES_tradnl" sz="1600" dirty="0">
                <a:latin typeface="Arial Narrow" panose="020B0606020202030204" pitchFamily="34" charset="0"/>
              </a:rPr>
              <a:t>, Pedro Pérez </a:t>
            </a:r>
            <a:r>
              <a:rPr lang="es-ES_tradnl" sz="1600" dirty="0" smtClean="0">
                <a:latin typeface="Arial Narrow" panose="020B0606020202030204" pitchFamily="34" charset="0"/>
              </a:rPr>
              <a:t>Álvarez</a:t>
            </a:r>
            <a:endParaRPr lang="es-ES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45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/>
          <a:stretch/>
        </p:blipFill>
        <p:spPr bwMode="auto">
          <a:xfrm>
            <a:off x="1" y="0"/>
            <a:ext cx="9083548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251520" y="404664"/>
            <a:ext cx="864096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5 CuadroTexto"/>
          <p:cNvSpPr txBox="1"/>
          <p:nvPr/>
        </p:nvSpPr>
        <p:spPr>
          <a:xfrm>
            <a:off x="-2124744" y="17329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latin typeface="Arial Narrow" panose="020B0606020202030204" pitchFamily="34" charset="0"/>
              </a:rPr>
              <a:t>PREMIOS OTORGADOS POR EL CCC </a:t>
            </a:r>
            <a:r>
              <a:rPr lang="es-ES" sz="1600" b="1" dirty="0" smtClean="0">
                <a:latin typeface="Arial Narrow" panose="020B0606020202030204" pitchFamily="34" charset="0"/>
              </a:rPr>
              <a:t>2022</a:t>
            </a:r>
            <a:endParaRPr lang="es-ES" sz="1600" dirty="0">
              <a:latin typeface="Arial Narrow" panose="020B0606020202030204" pitchFamily="34" charset="0"/>
            </a:endParaRPr>
          </a:p>
          <a:p>
            <a:endParaRPr lang="es-ES" sz="1600" dirty="0">
              <a:latin typeface="Arial Narrow" panose="020B060602020203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250469" y="-57001"/>
            <a:ext cx="1614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latin typeface="Agency FB" panose="020B0503020202020204" pitchFamily="34" charset="0"/>
              </a:rPr>
              <a:t>Logro  </a:t>
            </a:r>
            <a:r>
              <a:rPr lang="es-MX" sz="2400" b="1" dirty="0" smtClean="0">
                <a:latin typeface="Agency FB" panose="020B0503020202020204" pitchFamily="34" charset="0"/>
              </a:rPr>
              <a:t>ICIDCA</a:t>
            </a:r>
            <a:endParaRPr lang="es-ES" sz="2400" dirty="0">
              <a:latin typeface="Agency FB" panose="020B0503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3528" y="602104"/>
            <a:ext cx="87849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b="1" dirty="0">
                <a:latin typeface="Agency FB" panose="020B0503020202020204" pitchFamily="34" charset="0"/>
              </a:rPr>
              <a:t>Sustitución del sulfato de amonio por nitrato de amonio como fuente de nitrógeno en el proceso fermentativo de </a:t>
            </a:r>
            <a:r>
              <a:rPr lang="es-MX" b="1" i="1" dirty="0" err="1">
                <a:latin typeface="Agency FB" panose="020B0503020202020204" pitchFamily="34" charset="0"/>
              </a:rPr>
              <a:t>Candida</a:t>
            </a:r>
            <a:r>
              <a:rPr lang="es-MX" b="1" i="1" dirty="0">
                <a:latin typeface="Agency FB" panose="020B0503020202020204" pitchFamily="34" charset="0"/>
              </a:rPr>
              <a:t> </a:t>
            </a:r>
            <a:r>
              <a:rPr lang="es-MX" b="1" i="1" dirty="0" err="1">
                <a:latin typeface="Agency FB" panose="020B0503020202020204" pitchFamily="34" charset="0"/>
              </a:rPr>
              <a:t>utilis</a:t>
            </a:r>
            <a:endParaRPr lang="es-ES" dirty="0">
              <a:latin typeface="Agency FB" panose="020B0503020202020204" pitchFamily="34" charset="0"/>
            </a:endParaRPr>
          </a:p>
          <a:p>
            <a:pPr algn="just"/>
            <a:r>
              <a:rPr lang="es-MX" b="1" dirty="0">
                <a:latin typeface="Agency FB" panose="020B0503020202020204" pitchFamily="34" charset="0"/>
              </a:rPr>
              <a:t>Autores: </a:t>
            </a:r>
            <a:r>
              <a:rPr lang="es-MX" dirty="0">
                <a:latin typeface="Agency FB" panose="020B0503020202020204" pitchFamily="34" charset="0"/>
              </a:rPr>
              <a:t>Keyla </a:t>
            </a:r>
            <a:r>
              <a:rPr lang="es-MX" dirty="0" err="1">
                <a:latin typeface="Agency FB" panose="020B0503020202020204" pitchFamily="34" charset="0"/>
              </a:rPr>
              <a:t>Tortoló</a:t>
            </a:r>
            <a:r>
              <a:rPr lang="es-MX" dirty="0">
                <a:latin typeface="Agency FB" panose="020B0503020202020204" pitchFamily="34" charset="0"/>
              </a:rPr>
              <a:t> Cabañas, </a:t>
            </a:r>
            <a:r>
              <a:rPr lang="es-MX" dirty="0" err="1">
                <a:latin typeface="Agency FB" panose="020B0503020202020204" pitchFamily="34" charset="0"/>
              </a:rPr>
              <a:t>Arletis</a:t>
            </a:r>
            <a:r>
              <a:rPr lang="es-MX" dirty="0">
                <a:latin typeface="Agency FB" panose="020B0503020202020204" pitchFamily="34" charset="0"/>
              </a:rPr>
              <a:t> Cruz Llerena, Indira Pérez </a:t>
            </a:r>
            <a:r>
              <a:rPr lang="es-MX" dirty="0" err="1">
                <a:latin typeface="Agency FB" panose="020B0503020202020204" pitchFamily="34" charset="0"/>
              </a:rPr>
              <a:t>Bermúdes</a:t>
            </a:r>
            <a:r>
              <a:rPr lang="es-MX" dirty="0">
                <a:latin typeface="Agency FB" panose="020B0503020202020204" pitchFamily="34" charset="0"/>
              </a:rPr>
              <a:t>, Roberto C. </a:t>
            </a:r>
            <a:r>
              <a:rPr lang="es-MX" dirty="0" err="1">
                <a:latin typeface="Agency FB" panose="020B0503020202020204" pitchFamily="34" charset="0"/>
              </a:rPr>
              <a:t>Aristicas</a:t>
            </a:r>
            <a:r>
              <a:rPr lang="es-MX" dirty="0">
                <a:latin typeface="Agency FB" panose="020B0503020202020204" pitchFamily="34" charset="0"/>
              </a:rPr>
              <a:t> </a:t>
            </a:r>
            <a:r>
              <a:rPr lang="es-MX" dirty="0" err="1">
                <a:latin typeface="Agency FB" panose="020B0503020202020204" pitchFamily="34" charset="0"/>
              </a:rPr>
              <a:t>Ribalta</a:t>
            </a:r>
            <a:r>
              <a:rPr lang="es-MX" dirty="0">
                <a:latin typeface="Agency FB" panose="020B0503020202020204" pitchFamily="34" charset="0"/>
              </a:rPr>
              <a:t>, </a:t>
            </a:r>
            <a:r>
              <a:rPr lang="es-MX" dirty="0" err="1">
                <a:latin typeface="Agency FB" panose="020B0503020202020204" pitchFamily="34" charset="0"/>
              </a:rPr>
              <a:t>Sheyla</a:t>
            </a:r>
            <a:r>
              <a:rPr lang="es-MX" dirty="0">
                <a:latin typeface="Agency FB" panose="020B0503020202020204" pitchFamily="34" charset="0"/>
              </a:rPr>
              <a:t> Quesada Pestana, Gisela de Armas García, </a:t>
            </a:r>
            <a:r>
              <a:rPr lang="es-MX" dirty="0" err="1">
                <a:latin typeface="Agency FB" panose="020B0503020202020204" pitchFamily="34" charset="0"/>
              </a:rPr>
              <a:t>Yeilán</a:t>
            </a:r>
            <a:r>
              <a:rPr lang="es-MX" dirty="0">
                <a:latin typeface="Agency FB" panose="020B0503020202020204" pitchFamily="34" charset="0"/>
              </a:rPr>
              <a:t> </a:t>
            </a:r>
            <a:r>
              <a:rPr lang="es-MX" dirty="0" err="1">
                <a:latin typeface="Agency FB" panose="020B0503020202020204" pitchFamily="34" charset="0"/>
              </a:rPr>
              <a:t>Mayet</a:t>
            </a:r>
            <a:r>
              <a:rPr lang="es-MX" dirty="0">
                <a:latin typeface="Agency FB" panose="020B0503020202020204" pitchFamily="34" charset="0"/>
              </a:rPr>
              <a:t> Jiménez, Orly M. López Delgado, </a:t>
            </a:r>
            <a:r>
              <a:rPr lang="es-MX" dirty="0" err="1">
                <a:latin typeface="Agency FB" panose="020B0503020202020204" pitchFamily="34" charset="0"/>
              </a:rPr>
              <a:t>Asterio</a:t>
            </a:r>
            <a:r>
              <a:rPr lang="es-MX" dirty="0">
                <a:latin typeface="Agency FB" panose="020B0503020202020204" pitchFamily="34" charset="0"/>
              </a:rPr>
              <a:t> Morales Jerez</a:t>
            </a:r>
            <a:endParaRPr lang="es-ES" dirty="0">
              <a:latin typeface="Agency FB" panose="020B0503020202020204" pitchFamily="34" charset="0"/>
            </a:endParaRPr>
          </a:p>
          <a:p>
            <a:pPr algn="just"/>
            <a:r>
              <a:rPr lang="es-MX" b="1" dirty="0">
                <a:latin typeface="Agency FB" panose="020B0503020202020204" pitchFamily="34" charset="0"/>
              </a:rPr>
              <a:t>Colaboradores: </a:t>
            </a:r>
            <a:r>
              <a:rPr lang="es-MX" dirty="0">
                <a:latin typeface="Agency FB" panose="020B0503020202020204" pitchFamily="34" charset="0"/>
              </a:rPr>
              <a:t>Juan C. Durán Rodríguez, Víctor M. Moreno Alvarado, René C. Rodríguez-Escriba</a:t>
            </a:r>
            <a:r>
              <a:rPr lang="es-MX" dirty="0" smtClean="0">
                <a:latin typeface="Agency FB" panose="020B0503020202020204" pitchFamily="34" charset="0"/>
              </a:rPr>
              <a:t>.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lvl="0" algn="just"/>
            <a:r>
              <a:rPr lang="es-ES_tradnl" b="1" dirty="0">
                <a:latin typeface="Agency FB" panose="020B0503020202020204" pitchFamily="34" charset="0"/>
              </a:rPr>
              <a:t>Respuesta agronómica de los </a:t>
            </a:r>
            <a:r>
              <a:rPr lang="es-ES_tradnl" b="1" dirty="0" err="1">
                <a:latin typeface="Agency FB" panose="020B0503020202020204" pitchFamily="34" charset="0"/>
              </a:rPr>
              <a:t>bioproductos</a:t>
            </a:r>
            <a:r>
              <a:rPr lang="es-ES_tradnl" b="1" dirty="0">
                <a:latin typeface="Agency FB" panose="020B0503020202020204" pitchFamily="34" charset="0"/>
              </a:rPr>
              <a:t> </a:t>
            </a:r>
            <a:r>
              <a:rPr lang="es-ES_tradnl" b="1" dirty="0" err="1">
                <a:latin typeface="Agency FB" panose="020B0503020202020204" pitchFamily="34" charset="0"/>
              </a:rPr>
              <a:t>FitoMás</a:t>
            </a:r>
            <a:r>
              <a:rPr lang="es-ES_tradnl" b="1" dirty="0">
                <a:latin typeface="Agency FB" panose="020B0503020202020204" pitchFamily="34" charset="0"/>
              </a:rPr>
              <a:t>-EC® + </a:t>
            </a:r>
            <a:r>
              <a:rPr lang="es-ES_tradnl" b="1" dirty="0" err="1">
                <a:latin typeface="Agency FB" panose="020B0503020202020204" pitchFamily="34" charset="0"/>
              </a:rPr>
              <a:t>Gluticid</a:t>
            </a:r>
            <a:r>
              <a:rPr lang="es-ES_tradnl" b="1" dirty="0">
                <a:latin typeface="Agency FB" panose="020B0503020202020204" pitchFamily="34" charset="0"/>
              </a:rPr>
              <a:t>® aplicados en campo a variedades de maíz, papa, habichuela y frijol</a:t>
            </a:r>
            <a:r>
              <a:rPr lang="es-ES_tradnl" dirty="0">
                <a:latin typeface="Agency FB" panose="020B0503020202020204" pitchFamily="34" charset="0"/>
              </a:rPr>
              <a:t>.</a:t>
            </a:r>
            <a:endParaRPr lang="es-ES" dirty="0">
              <a:latin typeface="Agency FB" panose="020B0503020202020204" pitchFamily="34" charset="0"/>
            </a:endParaRPr>
          </a:p>
          <a:p>
            <a:pPr algn="just"/>
            <a:r>
              <a:rPr lang="es-ES_tradnl" b="1" dirty="0">
                <a:latin typeface="Agency FB" panose="020B0503020202020204" pitchFamily="34" charset="0"/>
              </a:rPr>
              <a:t>Autores: </a:t>
            </a:r>
            <a:r>
              <a:rPr lang="es-ES_tradnl" dirty="0">
                <a:latin typeface="Agency FB" panose="020B0503020202020204" pitchFamily="34" charset="0"/>
              </a:rPr>
              <a:t>Adolfo Brown Gómez,</a:t>
            </a:r>
            <a:r>
              <a:rPr lang="es-ES_tradnl" b="1" dirty="0">
                <a:latin typeface="Agency FB" panose="020B0503020202020204" pitchFamily="34" charset="0"/>
              </a:rPr>
              <a:t> </a:t>
            </a:r>
            <a:r>
              <a:rPr lang="es-ES_tradnl" dirty="0" err="1">
                <a:latin typeface="Agency FB" panose="020B0503020202020204" pitchFamily="34" charset="0"/>
              </a:rPr>
              <a:t>Elein</a:t>
            </a:r>
            <a:r>
              <a:rPr lang="es-ES_tradnl" dirty="0">
                <a:latin typeface="Agency FB" panose="020B0503020202020204" pitchFamily="34" charset="0"/>
              </a:rPr>
              <a:t> Terry Alfonso, </a:t>
            </a:r>
            <a:r>
              <a:rPr lang="es-ES_tradnl" dirty="0" err="1">
                <a:latin typeface="Agency FB" panose="020B0503020202020204" pitchFamily="34" charset="0"/>
              </a:rPr>
              <a:t>Yudines</a:t>
            </a:r>
            <a:r>
              <a:rPr lang="es-ES_tradnl" dirty="0">
                <a:latin typeface="Agency FB" panose="020B0503020202020204" pitchFamily="34" charset="0"/>
              </a:rPr>
              <a:t> Carrillo Sosa, Josefa Ruiz Padrón, Eulalia J. Gómez </a:t>
            </a:r>
            <a:r>
              <a:rPr lang="es-ES_tradnl" dirty="0" err="1">
                <a:latin typeface="Agency FB" panose="020B0503020202020204" pitchFamily="34" charset="0"/>
              </a:rPr>
              <a:t>Santiesteban</a:t>
            </a:r>
            <a:r>
              <a:rPr lang="es-ES_tradnl" dirty="0">
                <a:latin typeface="Agency FB" panose="020B0503020202020204" pitchFamily="34" charset="0"/>
              </a:rPr>
              <a:t>, Amaury Álvarez Delgado, </a:t>
            </a:r>
            <a:r>
              <a:rPr lang="es-ES_tradnl" dirty="0" err="1">
                <a:latin typeface="Agency FB" panose="020B0503020202020204" pitchFamily="34" charset="0"/>
              </a:rPr>
              <a:t>Yamilet</a:t>
            </a:r>
            <a:r>
              <a:rPr lang="es-ES_tradnl" dirty="0">
                <a:latin typeface="Agency FB" panose="020B0503020202020204" pitchFamily="34" charset="0"/>
              </a:rPr>
              <a:t> Mantilla García, José A. </a:t>
            </a:r>
            <a:r>
              <a:rPr lang="es-ES_tradnl" dirty="0" err="1">
                <a:latin typeface="Agency FB" panose="020B0503020202020204" pitchFamily="34" charset="0"/>
              </a:rPr>
              <a:t>Andarcio</a:t>
            </a:r>
            <a:r>
              <a:rPr lang="es-ES_tradnl" dirty="0">
                <a:latin typeface="Agency FB" panose="020B0503020202020204" pitchFamily="34" charset="0"/>
              </a:rPr>
              <a:t> Medina, </a:t>
            </a:r>
            <a:r>
              <a:rPr lang="es-ES_tradnl" dirty="0" err="1">
                <a:latin typeface="Agency FB" panose="020B0503020202020204" pitchFamily="34" charset="0"/>
              </a:rPr>
              <a:t>Yohana</a:t>
            </a:r>
            <a:r>
              <a:rPr lang="es-ES_tradnl" dirty="0">
                <a:latin typeface="Agency FB" panose="020B0503020202020204" pitchFamily="34" charset="0"/>
              </a:rPr>
              <a:t> Fernández Oñate, Vivian León Fernández, Daisy Dopico Ramírez</a:t>
            </a:r>
            <a:endParaRPr lang="es-ES" dirty="0">
              <a:latin typeface="Agency FB" panose="020B0503020202020204" pitchFamily="34" charset="0"/>
            </a:endParaRPr>
          </a:p>
          <a:p>
            <a:endParaRPr lang="es-ES" dirty="0">
              <a:latin typeface="Agency FB" panose="020B0503020202020204" pitchFamily="34" charset="0"/>
            </a:endParaRPr>
          </a:p>
          <a:p>
            <a:pPr lvl="0"/>
            <a:r>
              <a:rPr lang="es-MX" dirty="0">
                <a:latin typeface="Agency FB" panose="020B0503020202020204" pitchFamily="34" charset="0"/>
              </a:rPr>
              <a:t> </a:t>
            </a:r>
            <a:r>
              <a:rPr lang="es-ES_tradnl" b="1" dirty="0">
                <a:latin typeface="Agency FB" panose="020B0503020202020204" pitchFamily="34" charset="0"/>
              </a:rPr>
              <a:t>Materiales especiales para la construcción </a:t>
            </a:r>
            <a:endParaRPr lang="es-ES" dirty="0">
              <a:latin typeface="Agency FB" panose="020B0503020202020204" pitchFamily="34" charset="0"/>
            </a:endParaRPr>
          </a:p>
          <a:p>
            <a:r>
              <a:rPr lang="es-ES_tradnl" dirty="0">
                <a:latin typeface="Agency FB" panose="020B0503020202020204" pitchFamily="34" charset="0"/>
              </a:rPr>
              <a:t> </a:t>
            </a:r>
            <a:r>
              <a:rPr lang="es-ES_tradnl" b="1" dirty="0" smtClean="0">
                <a:latin typeface="Agency FB" panose="020B0503020202020204" pitchFamily="34" charset="0"/>
              </a:rPr>
              <a:t>Autores</a:t>
            </a:r>
            <a:r>
              <a:rPr lang="es-ES_tradnl" b="1" dirty="0">
                <a:latin typeface="Agency FB" panose="020B0503020202020204" pitchFamily="34" charset="0"/>
              </a:rPr>
              <a:t>: </a:t>
            </a:r>
            <a:r>
              <a:rPr lang="es-ES_tradnl" dirty="0">
                <a:latin typeface="Agency FB" panose="020B0503020202020204" pitchFamily="34" charset="0"/>
              </a:rPr>
              <a:t>Andrés Gómez Estévez, Marlen Lorenzo </a:t>
            </a:r>
            <a:r>
              <a:rPr lang="es-ES_tradnl" dirty="0" err="1">
                <a:latin typeface="Agency FB" panose="020B0503020202020204" pitchFamily="34" charset="0"/>
              </a:rPr>
              <a:t>Maiquez</a:t>
            </a:r>
            <a:r>
              <a:rPr lang="es-ES_tradnl" dirty="0">
                <a:latin typeface="Agency FB" panose="020B0503020202020204" pitchFamily="34" charset="0"/>
              </a:rPr>
              <a:t>, Marta </a:t>
            </a:r>
            <a:r>
              <a:rPr lang="es-ES_tradnl" dirty="0" smtClean="0">
                <a:latin typeface="Agency FB" panose="020B0503020202020204" pitchFamily="34" charset="0"/>
              </a:rPr>
              <a:t>González </a:t>
            </a:r>
            <a:r>
              <a:rPr lang="es-ES_tradnl" dirty="0">
                <a:latin typeface="Agency FB" panose="020B0503020202020204" pitchFamily="34" charset="0"/>
              </a:rPr>
              <a:t>Martínez, Mercedes Sosa Hernández, Arelis Rodríguez Padrón, Juan A</a:t>
            </a:r>
            <a:r>
              <a:rPr lang="es-ES_tradnl" dirty="0" smtClean="0">
                <a:latin typeface="Agency FB" panose="020B0503020202020204" pitchFamily="34" charset="0"/>
              </a:rPr>
              <a:t>. </a:t>
            </a:r>
            <a:r>
              <a:rPr lang="es-ES_tradnl" dirty="0">
                <a:latin typeface="Agency FB" panose="020B0503020202020204" pitchFamily="34" charset="0"/>
              </a:rPr>
              <a:t>Leal Alfonso, Sandra </a:t>
            </a:r>
            <a:r>
              <a:rPr lang="es-ES_tradnl" dirty="0" err="1">
                <a:latin typeface="Agency FB" panose="020B0503020202020204" pitchFamily="34" charset="0"/>
              </a:rPr>
              <a:t>Fanego</a:t>
            </a:r>
            <a:r>
              <a:rPr lang="es-ES_tradnl" dirty="0">
                <a:latin typeface="Agency FB" panose="020B0503020202020204" pitchFamily="34" charset="0"/>
              </a:rPr>
              <a:t> Hernández, David </a:t>
            </a:r>
            <a:r>
              <a:rPr lang="es-ES_tradnl" dirty="0" err="1">
                <a:latin typeface="Agency FB" panose="020B0503020202020204" pitchFamily="34" charset="0"/>
              </a:rPr>
              <a:t>Gayoso</a:t>
            </a:r>
            <a:r>
              <a:rPr lang="es-ES_tradnl" dirty="0">
                <a:latin typeface="Agency FB" panose="020B0503020202020204" pitchFamily="34" charset="0"/>
              </a:rPr>
              <a:t> </a:t>
            </a:r>
            <a:r>
              <a:rPr lang="es-ES_tradnl" dirty="0" err="1">
                <a:latin typeface="Agency FB" panose="020B0503020202020204" pitchFamily="34" charset="0"/>
              </a:rPr>
              <a:t>Rosabal</a:t>
            </a:r>
            <a:r>
              <a:rPr lang="es-ES_tradnl" dirty="0">
                <a:latin typeface="Agency FB" panose="020B0503020202020204" pitchFamily="34" charset="0"/>
              </a:rPr>
              <a:t>, </a:t>
            </a:r>
            <a:r>
              <a:rPr lang="es-ES_tradnl" dirty="0" err="1" smtClean="0">
                <a:latin typeface="Agency FB" panose="020B0503020202020204" pitchFamily="34" charset="0"/>
              </a:rPr>
              <a:t>Ansel</a:t>
            </a:r>
            <a:r>
              <a:rPr lang="es-ES_tradnl" dirty="0" smtClean="0">
                <a:latin typeface="Agency FB" panose="020B0503020202020204" pitchFamily="34" charset="0"/>
              </a:rPr>
              <a:t> </a:t>
            </a:r>
            <a:r>
              <a:rPr lang="es-ES_tradnl" dirty="0">
                <a:latin typeface="Agency FB" panose="020B0503020202020204" pitchFamily="34" charset="0"/>
              </a:rPr>
              <a:t>Molina </a:t>
            </a:r>
            <a:r>
              <a:rPr lang="es-ES_tradnl" dirty="0" smtClean="0">
                <a:latin typeface="Agency FB" panose="020B0503020202020204" pitchFamily="34" charset="0"/>
              </a:rPr>
              <a:t>Corcho</a:t>
            </a:r>
          </a:p>
          <a:p>
            <a:endParaRPr lang="es-ES_tradnl" dirty="0">
              <a:latin typeface="Agency FB" panose="020B0503020202020204" pitchFamily="34" charset="0"/>
            </a:endParaRPr>
          </a:p>
          <a:p>
            <a:pPr lvl="0"/>
            <a:r>
              <a:rPr lang="es-ES" b="1" dirty="0">
                <a:latin typeface="Agency FB" panose="020B0503020202020204" pitchFamily="34" charset="0"/>
              </a:rPr>
              <a:t>Ensamblado de nano partículas de magnetita y azul de Prusia en una matriz porosa para la remoción de iones Cesio radiactivo.</a:t>
            </a:r>
            <a:endParaRPr lang="es-ES" dirty="0">
              <a:latin typeface="Agency FB" panose="020B0503020202020204" pitchFamily="34" charset="0"/>
            </a:endParaRPr>
          </a:p>
          <a:p>
            <a:r>
              <a:rPr lang="es-ES_tradnl" b="1" dirty="0">
                <a:latin typeface="Agency FB" panose="020B0503020202020204" pitchFamily="34" charset="0"/>
              </a:rPr>
              <a:t>Autores: </a:t>
            </a:r>
            <a:r>
              <a:rPr lang="es-ES_tradnl" dirty="0" err="1">
                <a:latin typeface="Agency FB" panose="020B0503020202020204" pitchFamily="34" charset="0"/>
              </a:rPr>
              <a:t>Sayli</a:t>
            </a:r>
            <a:r>
              <a:rPr lang="es-ES_tradnl" dirty="0">
                <a:latin typeface="Agency FB" panose="020B0503020202020204" pitchFamily="34" charset="0"/>
              </a:rPr>
              <a:t> </a:t>
            </a:r>
            <a:r>
              <a:rPr lang="es-ES_tradnl" dirty="0" err="1">
                <a:latin typeface="Agency FB" panose="020B0503020202020204" pitchFamily="34" charset="0"/>
              </a:rPr>
              <a:t>Albuerne</a:t>
            </a:r>
            <a:r>
              <a:rPr lang="es-ES_tradnl" dirty="0">
                <a:latin typeface="Agency FB" panose="020B0503020202020204" pitchFamily="34" charset="0"/>
              </a:rPr>
              <a:t> Torres, Amaury Álvarez Delgado, Adolfo Brown Gómez, Pilar Aranda Gallego, Margarita </a:t>
            </a:r>
            <a:r>
              <a:rPr lang="es-ES_tradnl" dirty="0" err="1">
                <a:latin typeface="Agency FB" panose="020B0503020202020204" pitchFamily="34" charset="0"/>
              </a:rPr>
              <a:t>Darder</a:t>
            </a:r>
            <a:r>
              <a:rPr lang="es-ES_tradnl" dirty="0">
                <a:latin typeface="Agency FB" panose="020B0503020202020204" pitchFamily="34" charset="0"/>
              </a:rPr>
              <a:t> Colom, </a:t>
            </a:r>
            <a:r>
              <a:rPr lang="es-ES_tradnl" dirty="0" err="1">
                <a:latin typeface="Agency FB" panose="020B0503020202020204" pitchFamily="34" charset="0"/>
              </a:rPr>
              <a:t>Yorexis</a:t>
            </a:r>
            <a:r>
              <a:rPr lang="es-ES_tradnl" dirty="0">
                <a:latin typeface="Agency FB" panose="020B0503020202020204" pitchFamily="34" charset="0"/>
              </a:rPr>
              <a:t> González Alfaro, Eduardo Ruiz-</a:t>
            </a:r>
            <a:r>
              <a:rPr lang="es-ES_tradnl" dirty="0" err="1">
                <a:latin typeface="Agency FB" panose="020B0503020202020204" pitchFamily="34" charset="0"/>
              </a:rPr>
              <a:t>Hitzky</a:t>
            </a:r>
            <a:r>
              <a:rPr lang="es-ES_tradnl" dirty="0">
                <a:latin typeface="Agency FB" panose="020B0503020202020204" pitchFamily="34" charset="0"/>
              </a:rPr>
              <a:t>, Hugo Gutiérrez Escurra, </a:t>
            </a:r>
            <a:r>
              <a:rPr lang="es-ES_tradnl" dirty="0" err="1">
                <a:latin typeface="Agency FB" panose="020B0503020202020204" pitchFamily="34" charset="0"/>
              </a:rPr>
              <a:t>Osmany</a:t>
            </a:r>
            <a:r>
              <a:rPr lang="es-ES_tradnl" dirty="0">
                <a:latin typeface="Agency FB" panose="020B0503020202020204" pitchFamily="34" charset="0"/>
              </a:rPr>
              <a:t> García </a:t>
            </a:r>
            <a:r>
              <a:rPr lang="es-ES_tradnl" dirty="0" err="1">
                <a:latin typeface="Agency FB" panose="020B0503020202020204" pitchFamily="34" charset="0"/>
              </a:rPr>
              <a:t>Zaldivar</a:t>
            </a:r>
            <a:r>
              <a:rPr lang="es-ES_tradnl" dirty="0">
                <a:latin typeface="Agency FB" panose="020B0503020202020204" pitchFamily="34" charset="0"/>
              </a:rPr>
              <a:t>, </a:t>
            </a:r>
            <a:r>
              <a:rPr lang="es-ES_tradnl" dirty="0" err="1">
                <a:latin typeface="Agency FB" panose="020B0503020202020204" pitchFamily="34" charset="0"/>
              </a:rPr>
              <a:t>Admed</a:t>
            </a:r>
            <a:r>
              <a:rPr lang="es-ES_tradnl" dirty="0">
                <a:latin typeface="Agency FB" panose="020B0503020202020204" pitchFamily="34" charset="0"/>
              </a:rPr>
              <a:t> </a:t>
            </a:r>
            <a:r>
              <a:rPr lang="es-ES_tradnl" dirty="0" err="1" smtClean="0">
                <a:latin typeface="Agency FB" panose="020B0503020202020204" pitchFamily="34" charset="0"/>
              </a:rPr>
              <a:t>Váldez</a:t>
            </a:r>
            <a:r>
              <a:rPr lang="es-ES_tradnl" dirty="0" smtClean="0">
                <a:latin typeface="Agency FB" panose="020B0503020202020204" pitchFamily="34" charset="0"/>
              </a:rPr>
              <a:t> Martínez</a:t>
            </a:r>
            <a:endParaRPr lang="es-ES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42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/>
          <a:stretch/>
        </p:blipFill>
        <p:spPr bwMode="auto">
          <a:xfrm>
            <a:off x="0" y="-57002"/>
            <a:ext cx="9083548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251520" y="404664"/>
            <a:ext cx="864096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5 CuadroTexto"/>
          <p:cNvSpPr txBox="1"/>
          <p:nvPr/>
        </p:nvSpPr>
        <p:spPr>
          <a:xfrm>
            <a:off x="-2124744" y="17329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latin typeface="Arial Narrow" panose="020B0606020202030204" pitchFamily="34" charset="0"/>
              </a:rPr>
              <a:t>PREMIOS OTORGADOS POR EL CCC </a:t>
            </a:r>
            <a:r>
              <a:rPr lang="es-ES" sz="1600" b="1" dirty="0" smtClean="0">
                <a:latin typeface="Arial Narrow" panose="020B0606020202030204" pitchFamily="34" charset="0"/>
              </a:rPr>
              <a:t>2022</a:t>
            </a:r>
            <a:endParaRPr lang="es-ES" sz="1600" dirty="0">
              <a:latin typeface="Arial Narrow" panose="020B0606020202030204" pitchFamily="34" charset="0"/>
            </a:endParaRPr>
          </a:p>
          <a:p>
            <a:endParaRPr lang="es-ES" sz="1600" dirty="0">
              <a:latin typeface="Arial Narrow" panose="020B060602020203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250469" y="-57001"/>
            <a:ext cx="1614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latin typeface="Agency FB" panose="020B0503020202020204" pitchFamily="34" charset="0"/>
              </a:rPr>
              <a:t>Logro  </a:t>
            </a:r>
            <a:r>
              <a:rPr lang="es-MX" sz="2400" b="1" dirty="0" smtClean="0">
                <a:latin typeface="Agency FB" panose="020B0503020202020204" pitchFamily="34" charset="0"/>
              </a:rPr>
              <a:t>ICIDCA</a:t>
            </a:r>
            <a:endParaRPr lang="es-ES" sz="2400" dirty="0">
              <a:latin typeface="Agency FB" panose="020B0503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18195" y="497439"/>
            <a:ext cx="8640960" cy="597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Clr>
                <a:srgbClr val="FF0000"/>
              </a:buClr>
            </a:pPr>
            <a:r>
              <a:rPr lang="es-ES_tradnl" sz="16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Diseño, construcción, montaje y evaluación del separador magnético de barra </a:t>
            </a:r>
            <a:r>
              <a:rPr lang="es-ES_tradnl" sz="1600" b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SM60-3</a:t>
            </a:r>
            <a:endParaRPr lang="es-ES" sz="1600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Clr>
                <a:srgbClr val="FF0000"/>
              </a:buClr>
            </a:pPr>
            <a:r>
              <a:rPr lang="pt-BR" sz="1600" b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Autores</a:t>
            </a:r>
            <a:r>
              <a:rPr lang="pt-BR" sz="16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Ricardo Martínez </a:t>
            </a:r>
            <a:r>
              <a:rPr lang="pt-BR" sz="1600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Águila</a:t>
            </a:r>
            <a:r>
              <a:rPr lang="pt-BR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Rafael </a:t>
            </a:r>
            <a:r>
              <a:rPr lang="pt-BR" sz="1600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Dunand</a:t>
            </a:r>
            <a:r>
              <a:rPr lang="pt-BR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Castellanos.</a:t>
            </a:r>
            <a:endParaRPr lang="es-ES" sz="16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ES_tradnl" sz="1600" b="1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1600" b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</a:t>
            </a:r>
            <a:r>
              <a:rPr lang="es-ES_tradnl" sz="16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calentador de contacto </a:t>
            </a:r>
            <a:r>
              <a:rPr lang="es-ES_tradnl" sz="1600" b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directo.</a:t>
            </a:r>
          </a:p>
          <a:p>
            <a:pPr algn="just">
              <a:spcAft>
                <a:spcPts val="0"/>
              </a:spcAft>
            </a:pPr>
            <a:r>
              <a:rPr lang="es-ES_tradnl" sz="1600" b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Autores</a:t>
            </a:r>
            <a:r>
              <a:rPr lang="es-ES_tradnl" sz="16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_tradnl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José A. Pérez Hernández, Juan A. Godefoy García, Leopoldo </a:t>
            </a:r>
            <a:r>
              <a:rPr lang="es-ES_tradnl" sz="1600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Rostgaard</a:t>
            </a:r>
            <a:r>
              <a:rPr lang="es-ES_tradnl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Beltrán</a:t>
            </a:r>
            <a:endParaRPr lang="es-ES" sz="16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ES_tradnl" sz="1600" b="1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_tradnl" sz="1600" b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Mejoras </a:t>
            </a:r>
            <a:r>
              <a:rPr lang="es-ES_tradnl" sz="16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la planta de producción </a:t>
            </a:r>
            <a:r>
              <a:rPr lang="es-ES_tradnl" sz="1600" b="1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Fitomas</a:t>
            </a:r>
            <a:endParaRPr lang="es-ES" sz="1600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_tradnl" sz="1600" b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</a:t>
            </a:r>
            <a:r>
              <a:rPr lang="es-ES_tradnl" sz="16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_tradnl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Félix Borroto González</a:t>
            </a:r>
            <a:endParaRPr lang="es-ES" sz="16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s-ES_tradnl" sz="1600" b="1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1600" b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Consolidación </a:t>
            </a:r>
            <a:r>
              <a:rPr lang="es-ES_tradnl" sz="16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estudios de factibilidad técnico económica de las inversiones en el </a:t>
            </a:r>
            <a:r>
              <a:rPr lang="es-ES_tradnl" sz="1600" b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ICIDCA.</a:t>
            </a:r>
            <a:endParaRPr lang="es-ES" sz="1600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1600" b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</a:t>
            </a:r>
            <a:r>
              <a:rPr lang="es-ES_tradnl" sz="16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_tradnl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Teresa </a:t>
            </a:r>
            <a:r>
              <a:rPr lang="es-ES_tradnl" sz="1600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Ledoux</a:t>
            </a:r>
            <a:r>
              <a:rPr lang="es-ES_tradnl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600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Ovies</a:t>
            </a:r>
            <a:r>
              <a:rPr lang="es-ES_tradnl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Alfredo Torres Fernández</a:t>
            </a:r>
            <a:endParaRPr lang="es-ES" sz="16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-270510" algn="just">
              <a:lnSpc>
                <a:spcPct val="115000"/>
              </a:lnSpc>
              <a:spcAft>
                <a:spcPts val="0"/>
              </a:spcAft>
            </a:pPr>
            <a:endParaRPr lang="es-ES_tradnl" sz="1600" b="1" dirty="0" smtClean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indent="-270510" algn="just">
              <a:lnSpc>
                <a:spcPct val="115000"/>
              </a:lnSpc>
              <a:spcAft>
                <a:spcPts val="0"/>
              </a:spcAft>
            </a:pPr>
            <a:r>
              <a:rPr lang="es-ES_tradnl" sz="1600" b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Asesoría </a:t>
            </a:r>
            <a:r>
              <a:rPr lang="es-ES_tradnl" sz="160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técnica para la introducción de la producción de aguardiente en la EAA “Héctor Molina”.</a:t>
            </a:r>
            <a:endParaRPr lang="es-ES" sz="16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16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Autores</a:t>
            </a:r>
            <a:r>
              <a:rPr lang="es-ES_tradnl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: Gustavo Saura </a:t>
            </a:r>
            <a:r>
              <a:rPr lang="es-ES_tradnl" sz="16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Laria</a:t>
            </a:r>
            <a:r>
              <a:rPr lang="es-ES_tradnl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lang="es-ES_tradnl" sz="16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Mylai</a:t>
            </a:r>
            <a:r>
              <a:rPr lang="es-ES_tradnl" sz="16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s-ES_tradnl" sz="1600" dirty="0" err="1">
                <a:latin typeface="Arial Narrow" panose="020B0606020202030204" pitchFamily="34" charset="0"/>
                <a:ea typeface="Calibri" panose="020F0502020204030204" pitchFamily="34" charset="0"/>
              </a:rPr>
              <a:t>Ibañez</a:t>
            </a:r>
            <a:r>
              <a:rPr lang="es-ES_tradnl" sz="1600" dirty="0">
                <a:latin typeface="Arial Narrow" panose="020B0606020202030204" pitchFamily="34" charset="0"/>
                <a:ea typeface="Calibri" panose="020F0502020204030204" pitchFamily="34" charset="0"/>
              </a:rPr>
              <a:t> Fuentes</a:t>
            </a:r>
            <a:r>
              <a:rPr lang="es-ES_tradnl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lang="es-ES_tradnl" sz="16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Asterio</a:t>
            </a:r>
            <a:r>
              <a:rPr lang="es-ES_tradnl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 F. Morales Jerez, Catalina M.  </a:t>
            </a:r>
            <a:r>
              <a:rPr lang="es-ES_tradnl" sz="16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Laguardia</a:t>
            </a:r>
            <a:r>
              <a:rPr lang="es-ES_tradnl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 del Valle,  Abel Verdecía Fonseca, Juan A. Godefoy García, Leopoldo </a:t>
            </a:r>
            <a:r>
              <a:rPr lang="es-ES_tradnl" sz="16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Rostgaard</a:t>
            </a:r>
            <a:r>
              <a:rPr lang="es-ES_tradnl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s-ES_tradnl" sz="1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Beltrán</a:t>
            </a:r>
          </a:p>
          <a:p>
            <a:pPr algn="just"/>
            <a:endParaRPr lang="es-ES_tradnl" sz="1600" dirty="0">
              <a:latin typeface="Arial Narrow" panose="020B0606020202030204" pitchFamily="34" charset="0"/>
            </a:endParaRPr>
          </a:p>
          <a:p>
            <a:pPr lvl="0" algn="just"/>
            <a:r>
              <a:rPr lang="es-ES_tradnl" sz="1600" b="1" dirty="0">
                <a:latin typeface="Arial Narrow" panose="020B0606020202030204" pitchFamily="34" charset="0"/>
              </a:rPr>
              <a:t>Producción y escalado del AZOFER en la UEB Bioprocesos Cuba 10</a:t>
            </a:r>
            <a:endParaRPr lang="es-ES" sz="16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600" b="1" dirty="0">
                <a:latin typeface="Arial Narrow" panose="020B0606020202030204" pitchFamily="34" charset="0"/>
              </a:rPr>
              <a:t>Autores: </a:t>
            </a:r>
            <a:r>
              <a:rPr lang="es-ES_tradnl" sz="1600" dirty="0">
                <a:latin typeface="Arial Narrow" panose="020B0606020202030204" pitchFamily="34" charset="0"/>
              </a:rPr>
              <a:t>Daisy Dopico Ramírez, Reinaldo Acosta </a:t>
            </a:r>
            <a:r>
              <a:rPr lang="es-ES_tradnl" sz="1600" dirty="0" err="1">
                <a:latin typeface="Arial Narrow" panose="020B0606020202030204" pitchFamily="34" charset="0"/>
              </a:rPr>
              <a:t>Paez</a:t>
            </a:r>
            <a:r>
              <a:rPr lang="es-ES_tradnl" sz="1600" dirty="0">
                <a:latin typeface="Arial Narrow" panose="020B0606020202030204" pitchFamily="34" charset="0"/>
              </a:rPr>
              <a:t>, Santiago </a:t>
            </a:r>
            <a:r>
              <a:rPr lang="es-ES_tradnl" sz="1600" dirty="0" err="1">
                <a:latin typeface="Arial Narrow" panose="020B0606020202030204" pitchFamily="34" charset="0"/>
              </a:rPr>
              <a:t>Estupiñán</a:t>
            </a:r>
            <a:r>
              <a:rPr lang="es-ES_tradnl" sz="1600" dirty="0">
                <a:latin typeface="Arial Narrow" panose="020B0606020202030204" pitchFamily="34" charset="0"/>
              </a:rPr>
              <a:t> Díaz, Marlyn Pérez Rodríguez, Ana Nelis San Juan Rodríguez, </a:t>
            </a:r>
            <a:r>
              <a:rPr lang="es-ES_tradnl" sz="1600" dirty="0" err="1">
                <a:latin typeface="Arial Narrow" panose="020B0606020202030204" pitchFamily="34" charset="0"/>
              </a:rPr>
              <a:t>Belquis</a:t>
            </a:r>
            <a:r>
              <a:rPr lang="es-ES_tradnl" sz="1600" dirty="0">
                <a:latin typeface="Arial Narrow" panose="020B0606020202030204" pitchFamily="34" charset="0"/>
              </a:rPr>
              <a:t> Morales, </a:t>
            </a:r>
            <a:r>
              <a:rPr lang="es-ES_tradnl" sz="1600" dirty="0" err="1">
                <a:latin typeface="Arial Narrow" panose="020B0606020202030204" pitchFamily="34" charset="0"/>
              </a:rPr>
              <a:t>Ionel</a:t>
            </a:r>
            <a:r>
              <a:rPr lang="es-ES_tradnl" sz="1600" dirty="0">
                <a:latin typeface="Arial Narrow" panose="020B0606020202030204" pitchFamily="34" charset="0"/>
              </a:rPr>
              <a:t> Hernández, María Teresa </a:t>
            </a:r>
            <a:r>
              <a:rPr lang="es-ES_tradnl" sz="1600" dirty="0" smtClean="0">
                <a:latin typeface="Arial Narrow" panose="020B0606020202030204" pitchFamily="34" charset="0"/>
              </a:rPr>
              <a:t>Nápoles</a:t>
            </a:r>
          </a:p>
          <a:p>
            <a:pPr algn="just"/>
            <a:endParaRPr lang="es-ES_tradnl" sz="1600" dirty="0">
              <a:latin typeface="Arial Narrow" panose="020B0606020202030204" pitchFamily="34" charset="0"/>
            </a:endParaRPr>
          </a:p>
          <a:p>
            <a:pPr lvl="0" algn="just"/>
            <a:r>
              <a:rPr lang="es-ES_tradnl" sz="1600" b="1" dirty="0">
                <a:latin typeface="Arial Narrow" panose="020B0606020202030204" pitchFamily="34" charset="0"/>
              </a:rPr>
              <a:t>Biosíntesis de </a:t>
            </a:r>
            <a:r>
              <a:rPr lang="es-ES_tradnl" sz="1600" b="1" dirty="0" err="1">
                <a:latin typeface="Arial Narrow" panose="020B0606020202030204" pitchFamily="34" charset="0"/>
              </a:rPr>
              <a:t>dextranasa</a:t>
            </a:r>
            <a:r>
              <a:rPr lang="es-ES_tradnl" sz="1600" b="1" dirty="0">
                <a:latin typeface="Arial Narrow" panose="020B0606020202030204" pitchFamily="34" charset="0"/>
              </a:rPr>
              <a:t> recombinante a escala de 5 m</a:t>
            </a:r>
            <a:r>
              <a:rPr lang="es-ES_tradnl" sz="1600" b="1" baseline="30000" dirty="0">
                <a:latin typeface="Arial Narrow" panose="020B0606020202030204" pitchFamily="34" charset="0"/>
              </a:rPr>
              <a:t>3</a:t>
            </a:r>
            <a:endParaRPr lang="es-ES" sz="16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600" b="1" dirty="0">
                <a:latin typeface="Arial Narrow" panose="020B0606020202030204" pitchFamily="34" charset="0"/>
              </a:rPr>
              <a:t>Autores: </a:t>
            </a:r>
            <a:r>
              <a:rPr lang="es-ES_tradnl" sz="1600" dirty="0">
                <a:latin typeface="Arial Narrow" panose="020B0606020202030204" pitchFamily="34" charset="0"/>
              </a:rPr>
              <a:t>Vivian León Fernández,</a:t>
            </a:r>
            <a:r>
              <a:rPr lang="es-ES_tradnl" sz="1600" b="1" dirty="0">
                <a:latin typeface="Arial Narrow" panose="020B0606020202030204" pitchFamily="34" charset="0"/>
              </a:rPr>
              <a:t> </a:t>
            </a:r>
            <a:r>
              <a:rPr lang="es-ES_tradnl" sz="1600" dirty="0">
                <a:latin typeface="Arial Narrow" panose="020B0606020202030204" pitchFamily="34" charset="0"/>
              </a:rPr>
              <a:t>Reinaldo Acosta </a:t>
            </a:r>
            <a:r>
              <a:rPr lang="es-ES_tradnl" sz="1600" dirty="0" err="1">
                <a:latin typeface="Arial Narrow" panose="020B0606020202030204" pitchFamily="34" charset="0"/>
              </a:rPr>
              <a:t>Paez</a:t>
            </a:r>
            <a:r>
              <a:rPr lang="es-ES_tradnl" sz="1600" dirty="0">
                <a:latin typeface="Arial Narrow" panose="020B0606020202030204" pitchFamily="34" charset="0"/>
              </a:rPr>
              <a:t>, Daisy Dopico Ramírez, Santiago </a:t>
            </a:r>
            <a:r>
              <a:rPr lang="es-ES_tradnl" sz="1600" dirty="0" err="1">
                <a:latin typeface="Arial Narrow" panose="020B0606020202030204" pitchFamily="34" charset="0"/>
              </a:rPr>
              <a:t>Estupiñán</a:t>
            </a:r>
            <a:r>
              <a:rPr lang="es-ES_tradnl" sz="1600" dirty="0">
                <a:latin typeface="Arial Narrow" panose="020B0606020202030204" pitchFamily="34" charset="0"/>
              </a:rPr>
              <a:t> Díaz, Ana Nelis San Juan Rodríguez, Marlyn Pérez Rodríguez, </a:t>
            </a:r>
            <a:r>
              <a:rPr lang="es-ES_tradnl" sz="1600" dirty="0" err="1">
                <a:latin typeface="Arial Narrow" panose="020B0606020202030204" pitchFamily="34" charset="0"/>
              </a:rPr>
              <a:t>Subjaime</a:t>
            </a:r>
            <a:r>
              <a:rPr lang="es-ES_tradnl" sz="1600" dirty="0">
                <a:latin typeface="Arial Narrow" panose="020B0606020202030204" pitchFamily="34" charset="0"/>
              </a:rPr>
              <a:t> Pérez </a:t>
            </a:r>
            <a:r>
              <a:rPr lang="es-ES_tradnl" sz="1600" dirty="0" smtClean="0">
                <a:latin typeface="Arial Narrow" panose="020B0606020202030204" pitchFamily="34" charset="0"/>
              </a:rPr>
              <a:t>Montalvo</a:t>
            </a:r>
            <a:endParaRPr lang="es-ES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4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/>
          <a:stretch/>
        </p:blipFill>
        <p:spPr bwMode="auto">
          <a:xfrm>
            <a:off x="0" y="-57002"/>
            <a:ext cx="9083548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251520" y="404664"/>
            <a:ext cx="864096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5 CuadroTexto"/>
          <p:cNvSpPr txBox="1"/>
          <p:nvPr/>
        </p:nvSpPr>
        <p:spPr>
          <a:xfrm>
            <a:off x="-2124744" y="17329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latin typeface="Arial Narrow" panose="020B0606020202030204" pitchFamily="34" charset="0"/>
              </a:rPr>
              <a:t>PREMIOS OTORGADOS POR EL CCC </a:t>
            </a:r>
            <a:r>
              <a:rPr lang="es-ES" sz="1600" b="1" dirty="0" smtClean="0">
                <a:latin typeface="Arial Narrow" panose="020B0606020202030204" pitchFamily="34" charset="0"/>
              </a:rPr>
              <a:t>2022</a:t>
            </a:r>
            <a:endParaRPr lang="es-ES" sz="1600" dirty="0">
              <a:latin typeface="Arial Narrow" panose="020B0606020202030204" pitchFamily="34" charset="0"/>
            </a:endParaRPr>
          </a:p>
          <a:p>
            <a:endParaRPr lang="es-ES" sz="1600" dirty="0">
              <a:latin typeface="Arial Narrow" panose="020B060602020203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250469" y="-57001"/>
            <a:ext cx="1614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latin typeface="Agency FB" panose="020B0503020202020204" pitchFamily="34" charset="0"/>
              </a:rPr>
              <a:t>Logro  </a:t>
            </a:r>
            <a:r>
              <a:rPr lang="es-MX" sz="2400" b="1" dirty="0" smtClean="0">
                <a:latin typeface="Agency FB" panose="020B0503020202020204" pitchFamily="34" charset="0"/>
              </a:rPr>
              <a:t>ICIDCA</a:t>
            </a:r>
            <a:endParaRPr lang="es-ES" sz="2400" dirty="0">
              <a:latin typeface="Agency FB" panose="020B0503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18195" y="497439"/>
            <a:ext cx="8640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_tradnl" sz="1600" b="1" dirty="0">
                <a:latin typeface="Arial Narrow" panose="020B0606020202030204" pitchFamily="34" charset="0"/>
              </a:rPr>
              <a:t>Química azucarera en Cuba. Aspectos de su historia  </a:t>
            </a:r>
            <a:r>
              <a:rPr lang="es-ES" sz="1600" b="1" dirty="0">
                <a:latin typeface="Arial Narrow" panose="020B0606020202030204" pitchFamily="34" charset="0"/>
              </a:rPr>
              <a:t>(Obra Científica)</a:t>
            </a:r>
            <a:r>
              <a:rPr lang="es-ES_tradnl" sz="1600" b="1" dirty="0">
                <a:latin typeface="Arial Narrow" panose="020B0606020202030204" pitchFamily="34" charset="0"/>
              </a:rPr>
              <a:t>  </a:t>
            </a:r>
            <a:endParaRPr lang="es-ES" sz="16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600" dirty="0">
                <a:latin typeface="Arial Narrow" panose="020B0606020202030204" pitchFamily="34" charset="0"/>
              </a:rPr>
              <a:t>Autores: Jorge Tomás Lodos Fernández, Oscar Almazán del Olmo, Eduardo Casanova Cabeza, Arodis Caballero Núñez, </a:t>
            </a:r>
            <a:r>
              <a:rPr lang="es-US" sz="1600" dirty="0">
                <a:latin typeface="Arial Narrow" panose="020B0606020202030204" pitchFamily="34" charset="0"/>
              </a:rPr>
              <a:t>Hermys Rojas Núñez, Aurora Martín González, Leslie García Marty, </a:t>
            </a:r>
            <a:r>
              <a:rPr lang="es-ES_tradnl" sz="1600" dirty="0">
                <a:latin typeface="Arial Narrow" panose="020B0606020202030204" pitchFamily="34" charset="0"/>
              </a:rPr>
              <a:t>Rocío Jurado Sánchez</a:t>
            </a:r>
            <a:endParaRPr lang="es-ES" sz="1600" dirty="0">
              <a:latin typeface="Arial Narrow" panose="020B0606020202030204" pitchFamily="34" charset="0"/>
            </a:endParaRPr>
          </a:p>
          <a:p>
            <a:pPr algn="just"/>
            <a:r>
              <a:rPr lang="es-US" sz="1600" dirty="0">
                <a:latin typeface="Arial Narrow" panose="020B0606020202030204" pitchFamily="34" charset="0"/>
              </a:rPr>
              <a:t> </a:t>
            </a:r>
            <a:endParaRPr lang="es-ES" sz="1600" dirty="0">
              <a:latin typeface="Arial Narrow" panose="020B0606020202030204" pitchFamily="34" charset="0"/>
            </a:endParaRPr>
          </a:p>
          <a:p>
            <a:pPr lvl="0" algn="just"/>
            <a:r>
              <a:rPr lang="es-ES_tradnl" sz="1600" b="1" dirty="0" smtClean="0">
                <a:latin typeface="Arial Narrow" panose="020B0606020202030204" pitchFamily="34" charset="0"/>
              </a:rPr>
              <a:t>Experiencias </a:t>
            </a:r>
            <a:r>
              <a:rPr lang="es-ES_tradnl" sz="1600" b="1" dirty="0">
                <a:latin typeface="Arial Narrow" panose="020B0606020202030204" pitchFamily="34" charset="0"/>
              </a:rPr>
              <a:t>en la producción del </a:t>
            </a:r>
            <a:r>
              <a:rPr lang="es-ES_tradnl" sz="1600" b="1" dirty="0" err="1">
                <a:latin typeface="Arial Narrow" panose="020B0606020202030204" pitchFamily="34" charset="0"/>
              </a:rPr>
              <a:t>bioproducto</a:t>
            </a:r>
            <a:r>
              <a:rPr lang="es-ES_tradnl" sz="1600" b="1" dirty="0">
                <a:latin typeface="Arial Narrow" panose="020B0606020202030204" pitchFamily="34" charset="0"/>
              </a:rPr>
              <a:t> Lebame®, su transferencia tecnológica a varias unidades productivas y su aplicación agropecuaria.</a:t>
            </a:r>
            <a:r>
              <a:rPr lang="es-ES_tradnl" sz="1600" dirty="0">
                <a:latin typeface="Arial Narrow" panose="020B0606020202030204" pitchFamily="34" charset="0"/>
              </a:rPr>
              <a:t> </a:t>
            </a:r>
            <a:endParaRPr lang="es-ES" sz="16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600" b="1" dirty="0">
                <a:latin typeface="Arial Narrow" panose="020B0606020202030204" pitchFamily="34" charset="0"/>
              </a:rPr>
              <a:t>Autores: </a:t>
            </a:r>
            <a:r>
              <a:rPr lang="es-ES_tradnl" sz="1600" dirty="0">
                <a:latin typeface="Arial Narrow" panose="020B0606020202030204" pitchFamily="34" charset="0"/>
              </a:rPr>
              <a:t>Georgina L. Michelena Álvarez, Gisela González Pardo, Grisel M. Ortega Arias-Carvajal, Silvano </a:t>
            </a:r>
            <a:r>
              <a:rPr lang="es-ES_tradnl" sz="1600" dirty="0" err="1">
                <a:latin typeface="Arial Narrow" panose="020B0606020202030204" pitchFamily="34" charset="0"/>
              </a:rPr>
              <a:t>Legrá</a:t>
            </a:r>
            <a:r>
              <a:rPr lang="es-ES_tradnl" sz="1600" dirty="0">
                <a:latin typeface="Arial Narrow" panose="020B0606020202030204" pitchFamily="34" charset="0"/>
              </a:rPr>
              <a:t> Mora, Miguel A. Peña Martínez, </a:t>
            </a:r>
            <a:r>
              <a:rPr lang="es-ES_tradnl" sz="1600" dirty="0" err="1">
                <a:latin typeface="Arial Narrow" panose="020B0606020202030204" pitchFamily="34" charset="0"/>
              </a:rPr>
              <a:t>Aidín</a:t>
            </a:r>
            <a:r>
              <a:rPr lang="es-ES_tradnl" sz="1600" dirty="0">
                <a:latin typeface="Arial Narrow" panose="020B0606020202030204" pitchFamily="34" charset="0"/>
              </a:rPr>
              <a:t> Martínez Sánchez, Caridad Suárez Machín, Lorenzo Montero San José, Bárbara Rodríguez González, Luis A. Pérez Fernández, Santiago </a:t>
            </a:r>
            <a:r>
              <a:rPr lang="es-ES_tradnl" sz="1600" dirty="0" err="1">
                <a:latin typeface="Arial Narrow" panose="020B0606020202030204" pitchFamily="34" charset="0"/>
              </a:rPr>
              <a:t>Estupiñan</a:t>
            </a:r>
            <a:r>
              <a:rPr lang="es-ES_tradnl" sz="1600" dirty="0">
                <a:latin typeface="Arial Narrow" panose="020B0606020202030204" pitchFamily="34" charset="0"/>
              </a:rPr>
              <a:t> Díaz, Marlyn Pérez Rodríguez, Ana Nelis San Juan Rodríguez, Reinaldo Acosta </a:t>
            </a:r>
            <a:r>
              <a:rPr lang="es-ES_tradnl" sz="1600" dirty="0" err="1">
                <a:latin typeface="Arial Narrow" panose="020B0606020202030204" pitchFamily="34" charset="0"/>
              </a:rPr>
              <a:t>Paez</a:t>
            </a:r>
            <a:endParaRPr lang="es-ES" sz="16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600" dirty="0">
                <a:latin typeface="Arial Narrow" panose="020B0606020202030204" pitchFamily="34" charset="0"/>
              </a:rPr>
              <a:t> </a:t>
            </a:r>
            <a:endParaRPr lang="es-ES" sz="1600" dirty="0">
              <a:latin typeface="Arial Narrow" panose="020B0606020202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923928" y="5445224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i="1" dirty="0" smtClean="0">
                <a:latin typeface="Agency FB" panose="020B0503020202020204" pitchFamily="34" charset="0"/>
              </a:rPr>
              <a:t>Hacemos ciencia desde el corazón…</a:t>
            </a:r>
            <a:endParaRPr lang="es-ES" sz="2800" b="1" i="1" dirty="0">
              <a:latin typeface="Agency FB" panose="020B0503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9" r="60066" b="32745"/>
          <a:stretch/>
        </p:blipFill>
        <p:spPr>
          <a:xfrm>
            <a:off x="1096529" y="4116870"/>
            <a:ext cx="1710283" cy="167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5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/>
          <a:stretch/>
        </p:blipFill>
        <p:spPr bwMode="auto">
          <a:xfrm>
            <a:off x="-16336" y="-93245"/>
            <a:ext cx="916033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251520" y="404664"/>
            <a:ext cx="864096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0 CuadroTexto"/>
          <p:cNvSpPr txBox="1"/>
          <p:nvPr/>
        </p:nvSpPr>
        <p:spPr>
          <a:xfrm>
            <a:off x="899592" y="548680"/>
            <a:ext cx="7104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>
                <a:latin typeface="Agency FB" panose="020B0503020202020204" pitchFamily="34" charset="0"/>
              </a:rPr>
              <a:t>PREMIOS OTORGADOS POR EL CCC </a:t>
            </a:r>
          </a:p>
          <a:p>
            <a:pPr algn="ctr"/>
            <a:r>
              <a:rPr lang="es-ES" sz="4400" b="1" dirty="0" smtClean="0">
                <a:latin typeface="Agency FB" panose="020B0503020202020204" pitchFamily="34" charset="0"/>
              </a:rPr>
              <a:t>2023</a:t>
            </a:r>
            <a:endParaRPr lang="es-ES" sz="4400" dirty="0" smtClean="0">
              <a:latin typeface="Agency FB" panose="020B0503020202020204" pitchFamily="34" charset="0"/>
            </a:endParaRPr>
          </a:p>
          <a:p>
            <a:pPr algn="ctr"/>
            <a:endParaRPr lang="es-ES" sz="4400" dirty="0">
              <a:latin typeface="Agency FB" panose="020B0503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60848"/>
            <a:ext cx="6048672" cy="382937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647087" y="6156512"/>
            <a:ext cx="300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 smtClean="0">
                <a:latin typeface="Agency FB" panose="020B0503020202020204" pitchFamily="34" charset="0"/>
              </a:rPr>
              <a:t>Hacemos ciencia desde el corazón…</a:t>
            </a:r>
            <a:endParaRPr lang="es-ES" b="1" i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45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/>
          <a:stretch/>
        </p:blipFill>
        <p:spPr bwMode="auto">
          <a:xfrm>
            <a:off x="-16336" y="-93245"/>
            <a:ext cx="916033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323528" y="404664"/>
            <a:ext cx="864096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539552" y="548680"/>
            <a:ext cx="8352928" cy="636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</a:pPr>
            <a:r>
              <a:rPr lang="es-ES_tradnl" b="1" dirty="0" smtClean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PREMIOS OBRA DE LA VIDA ICIDCA </a:t>
            </a:r>
            <a:r>
              <a:rPr lang="es-ES_tradnl" dirty="0" smtClean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MSc. </a:t>
            </a:r>
            <a:r>
              <a:rPr lang="es-US" dirty="0" smtClean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Grisel María Ortega Arias-Carbajal</a:t>
            </a:r>
            <a:endParaRPr lang="es-ES" dirty="0" smtClean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180340" algn="l"/>
              </a:tabLst>
            </a:pPr>
            <a:r>
              <a:rPr lang="es-ES_tradnl" b="1" u="sng" dirty="0" smtClean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MEJOR INVESTIGADOR</a:t>
            </a:r>
            <a:r>
              <a:rPr lang="es-ES" u="sng" dirty="0" smtClean="0"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dirty="0" smtClean="0"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es-ES" dirty="0"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_tradnl" dirty="0"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Odalys Capote Peña</a:t>
            </a:r>
            <a:endParaRPr lang="es-ES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es-ES_tradnl" b="1" u="sng" dirty="0" smtClean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JOVEN </a:t>
            </a:r>
            <a:r>
              <a:rPr lang="es-ES_tradnl" b="1" u="sng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TALENTO  </a:t>
            </a:r>
            <a:r>
              <a:rPr lang="es-ES_tradnl" dirty="0"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Ing. </a:t>
            </a:r>
            <a:r>
              <a:rPr lang="es-ES_tradnl" spc="-15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 Mendoza Ferrer</a:t>
            </a:r>
            <a:r>
              <a:rPr lang="es-ES" dirty="0"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_tradnl" b="1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es-ES_tradnl" b="1" u="sng" dirty="0" smtClean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DESTACADA </a:t>
            </a:r>
            <a:r>
              <a:rPr lang="es-ES_tradnl" b="1" u="sng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INVESTIGACIÓN Y LOS SERVICIOS </a:t>
            </a:r>
            <a:r>
              <a:rPr lang="es-ES_tradnl" dirty="0" smtClean="0"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Ing. Teresa </a:t>
            </a:r>
            <a:r>
              <a:rPr lang="es-ES_tradnl" dirty="0" err="1"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Ledoux</a:t>
            </a:r>
            <a:r>
              <a:rPr lang="es-ES_tradnl" dirty="0"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Ovies</a:t>
            </a:r>
            <a:endParaRPr lang="es-ES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_tradnl" b="1" u="sng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DESTACADO EN LA ACTIVIDAD DE SERVICIOS CIENTÍFICOS-TÉCNICOS</a:t>
            </a:r>
            <a:r>
              <a:rPr lang="es-ES_tradnl" u="sng" dirty="0">
                <a:latin typeface="Agency FB" panose="020B0503020202020204" pitchFamily="34" charset="0"/>
                <a:ea typeface="Times New Roman" panose="02020603050405020304" pitchFamily="18" charset="0"/>
              </a:rPr>
              <a:t>    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_tradnl" dirty="0">
                <a:latin typeface="Agency FB" panose="020B0503020202020204" pitchFamily="34" charset="0"/>
                <a:ea typeface="Times New Roman" panose="02020603050405020304" pitchFamily="18" charset="0"/>
              </a:rPr>
              <a:t> Ing. Gustavo Saura </a:t>
            </a:r>
            <a:r>
              <a:rPr lang="es-ES_tradnl" dirty="0" err="1">
                <a:latin typeface="Agency FB" panose="020B0503020202020204" pitchFamily="34" charset="0"/>
                <a:ea typeface="Times New Roman" panose="02020603050405020304" pitchFamily="18" charset="0"/>
              </a:rPr>
              <a:t>Laría</a:t>
            </a:r>
            <a:endParaRPr lang="es-ES" dirty="0">
              <a:latin typeface="Agency FB" panose="020B0503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</a:pPr>
            <a:r>
              <a:rPr lang="es-ES_tradnl" b="1" u="sng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PREMIO PUBLICACIONES </a:t>
            </a:r>
            <a:r>
              <a:rPr lang="es-ES_tradnl" u="sng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</a:pPr>
            <a:r>
              <a:rPr lang="es-ES_tradnl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MSc. </a:t>
            </a:r>
            <a:r>
              <a:rPr lang="es-MX" dirty="0" err="1"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Arletis</a:t>
            </a:r>
            <a:r>
              <a:rPr lang="es-MX" dirty="0"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Cruz Llerena</a:t>
            </a:r>
            <a:endParaRPr lang="es-ES" dirty="0">
              <a:latin typeface="Agency FB" panose="020B05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</a:pPr>
            <a:r>
              <a:rPr lang="es-ES_tradnl" b="1" u="sng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INVESTIGADOR DE MÉRITO</a:t>
            </a:r>
            <a:endParaRPr lang="es-ES" u="sng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</a:pPr>
            <a:r>
              <a:rPr lang="es-ES_tradnl" dirty="0" err="1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Dra.C</a:t>
            </a:r>
            <a:r>
              <a:rPr lang="es-ES_tradnl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Georgina Lourdes Michelena Álvarez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</a:pPr>
            <a:endParaRPr lang="es-ES_tradnl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s-ES_tradnl" b="1" u="sng" dirty="0">
                <a:latin typeface="Agency FB" panose="020B0503020202020204" pitchFamily="34" charset="0"/>
              </a:rPr>
              <a:t>TRABAJO CIENTÍFICO </a:t>
            </a:r>
            <a:endParaRPr lang="es-ES" u="sng" dirty="0">
              <a:latin typeface="Agency FB" panose="020B0503020202020204" pitchFamily="34" charset="0"/>
            </a:endParaRPr>
          </a:p>
          <a:p>
            <a:r>
              <a:rPr lang="es-ES" b="1" dirty="0">
                <a:latin typeface="Agency FB" panose="020B0503020202020204" pitchFamily="34" charset="0"/>
              </a:rPr>
              <a:t>Fraccionamiento de la cera de caña de azúcar con el empleo de solventes y  técnicas novedosas para la obtención de productos de alto valor agregado. </a:t>
            </a:r>
            <a:r>
              <a:rPr lang="es-ES" dirty="0">
                <a:latin typeface="Agency FB" panose="020B0503020202020204" pitchFamily="34" charset="0"/>
              </a:rPr>
              <a:t> </a:t>
            </a:r>
          </a:p>
          <a:p>
            <a:r>
              <a:rPr lang="es-ES" b="1" dirty="0">
                <a:latin typeface="Agency FB" panose="020B0503020202020204" pitchFamily="34" charset="0"/>
              </a:rPr>
              <a:t>Autor: </a:t>
            </a:r>
            <a:r>
              <a:rPr lang="es-ES" dirty="0">
                <a:latin typeface="Agency FB" panose="020B0503020202020204" pitchFamily="34" charset="0"/>
              </a:rPr>
              <a:t>Manuel Díaz de los Ríos</a:t>
            </a:r>
          </a:p>
          <a:p>
            <a:endParaRPr lang="es-ES" u="sng" dirty="0">
              <a:latin typeface="Agency FB" panose="020B0503020202020204" pitchFamily="34" charset="0"/>
            </a:endParaRPr>
          </a:p>
          <a:p>
            <a:pPr lvl="0"/>
            <a:r>
              <a:rPr lang="es-ES_tradnl" b="1" u="sng" dirty="0">
                <a:latin typeface="Agency FB" panose="020B0503020202020204" pitchFamily="34" charset="0"/>
              </a:rPr>
              <a:t>TRABAJO DE INNOVACIÓN TECNOLÓGICA: </a:t>
            </a:r>
            <a:endParaRPr lang="es-ES" u="sng" dirty="0">
              <a:latin typeface="Agency FB" panose="020B0503020202020204" pitchFamily="34" charset="0"/>
            </a:endParaRPr>
          </a:p>
          <a:p>
            <a:r>
              <a:rPr lang="es-ES_tradnl" b="1" dirty="0">
                <a:latin typeface="Agency FB" panose="020B0503020202020204" pitchFamily="34" charset="0"/>
              </a:rPr>
              <a:t>Transferencia de tecnología y asesoría técnica para la introducción de la producción de aguardiente a partir de meladura en la EAA “Héctor Molina”</a:t>
            </a:r>
            <a:endParaRPr lang="es-ES" dirty="0">
              <a:latin typeface="Agency FB" panose="020B0503020202020204" pitchFamily="34" charset="0"/>
            </a:endParaRPr>
          </a:p>
          <a:p>
            <a:r>
              <a:rPr lang="es-ES_tradnl" b="1" dirty="0">
                <a:latin typeface="Agency FB" panose="020B0503020202020204" pitchFamily="34" charset="0"/>
              </a:rPr>
              <a:t> Autor: </a:t>
            </a:r>
            <a:r>
              <a:rPr lang="es-ES_tradnl" dirty="0">
                <a:latin typeface="Agency FB" panose="020B0503020202020204" pitchFamily="34" charset="0"/>
              </a:rPr>
              <a:t>Gustavo Saura Laria</a:t>
            </a:r>
            <a:endParaRPr lang="es-ES" dirty="0">
              <a:latin typeface="Agency FB" panose="020B0503020202020204" pitchFamily="34" charset="0"/>
            </a:endParaRPr>
          </a:p>
          <a:p>
            <a:endParaRPr lang="es-ES" dirty="0">
              <a:latin typeface="Agency FB" panose="020B0503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64704" y="0"/>
            <a:ext cx="4041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b="1" dirty="0">
                <a:latin typeface="Arial Narrow" panose="020B0606020202030204" pitchFamily="34" charset="0"/>
              </a:rPr>
              <a:t>PREMIOS OTORGADOS POR EL CCC </a:t>
            </a:r>
            <a:r>
              <a:rPr lang="es-ES" b="1" dirty="0" smtClean="0">
                <a:latin typeface="Arial Narrow" panose="020B0606020202030204" pitchFamily="34" charset="0"/>
              </a:rPr>
              <a:t>2023</a:t>
            </a:r>
            <a:endParaRPr lang="es-E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03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/>
          <a:stretch/>
        </p:blipFill>
        <p:spPr bwMode="auto">
          <a:xfrm>
            <a:off x="-16336" y="-93245"/>
            <a:ext cx="916033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323528" y="404664"/>
            <a:ext cx="864096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564704" y="0"/>
            <a:ext cx="4041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b="1" dirty="0">
                <a:latin typeface="Arial Narrow" panose="020B0606020202030204" pitchFamily="34" charset="0"/>
              </a:rPr>
              <a:t>PREMIOS OTORGADOS POR EL CCC </a:t>
            </a:r>
            <a:r>
              <a:rPr lang="es-ES" b="1" dirty="0" smtClean="0">
                <a:latin typeface="Arial Narrow" panose="020B0606020202030204" pitchFamily="34" charset="0"/>
              </a:rPr>
              <a:t>2023</a:t>
            </a:r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45124" y="823857"/>
            <a:ext cx="879776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b="1" dirty="0" smtClean="0">
                <a:latin typeface="Arial Narrow" panose="020B0606020202030204" pitchFamily="34" charset="0"/>
              </a:rPr>
              <a:t>Hongos comestibles. Una contribución a la seguridad alimentaria</a:t>
            </a:r>
          </a:p>
          <a:p>
            <a:pPr algn="just"/>
            <a:r>
              <a:rPr lang="es-ES" sz="1400" b="1" dirty="0" smtClean="0">
                <a:latin typeface="Arial Narrow" panose="020B0606020202030204" pitchFamily="34" charset="0"/>
              </a:rPr>
              <a:t>Autores</a:t>
            </a:r>
            <a:r>
              <a:rPr lang="es-ES" sz="1400" dirty="0" smtClean="0">
                <a:latin typeface="Arial Narrow" panose="020B0606020202030204" pitchFamily="34" charset="0"/>
              </a:rPr>
              <a:t>: Ana Lidia González Ramos, </a:t>
            </a:r>
            <a:r>
              <a:rPr lang="es-MX" sz="1400" dirty="0">
                <a:latin typeface="Arial Narrow" panose="020B0606020202030204" pitchFamily="34" charset="0"/>
              </a:rPr>
              <a:t>Isis Gutiérrez Reyes, Oscar Almazán </a:t>
            </a:r>
            <a:r>
              <a:rPr lang="es-MX" sz="1400" dirty="0" smtClean="0">
                <a:latin typeface="Arial Narrow" panose="020B0606020202030204" pitchFamily="34" charset="0"/>
              </a:rPr>
              <a:t>del  </a:t>
            </a:r>
            <a:r>
              <a:rPr lang="es-MX" sz="1400" dirty="0">
                <a:latin typeface="Arial Narrow" panose="020B0606020202030204" pitchFamily="34" charset="0"/>
              </a:rPr>
              <a:t>Olmo, Hermys Rojas Núñez, Aurora </a:t>
            </a:r>
            <a:r>
              <a:rPr lang="es-MX" sz="1400" dirty="0" smtClean="0">
                <a:latin typeface="Arial Narrow" panose="020B0606020202030204" pitchFamily="34" charset="0"/>
              </a:rPr>
              <a:t>Martín González</a:t>
            </a:r>
            <a:r>
              <a:rPr lang="es-MX" sz="1400" dirty="0">
                <a:latin typeface="Arial Narrow" panose="020B0606020202030204" pitchFamily="34" charset="0"/>
              </a:rPr>
              <a:t>, Gisela </a:t>
            </a:r>
            <a:r>
              <a:rPr lang="es-MX" sz="1400" dirty="0" err="1">
                <a:latin typeface="Arial Narrow" panose="020B0606020202030204" pitchFamily="34" charset="0"/>
              </a:rPr>
              <a:t>Docampo</a:t>
            </a:r>
            <a:r>
              <a:rPr lang="es-MX" sz="1400" dirty="0">
                <a:latin typeface="Arial Narrow" panose="020B0606020202030204" pitchFamily="34" charset="0"/>
              </a:rPr>
              <a:t> Alba</a:t>
            </a:r>
            <a:r>
              <a:rPr lang="es-MX" sz="1400" dirty="0" smtClean="0">
                <a:latin typeface="Arial Narrow" panose="020B0606020202030204" pitchFamily="34" charset="0"/>
              </a:rPr>
              <a:t>, </a:t>
            </a:r>
            <a:r>
              <a:rPr lang="es-MX" sz="1400" dirty="0">
                <a:latin typeface="Arial Narrow" panose="020B0606020202030204" pitchFamily="34" charset="0"/>
              </a:rPr>
              <a:t>Leslie García Marty y Rocío Jurado Sánchez</a:t>
            </a:r>
            <a:endParaRPr lang="es-ES" sz="1400" dirty="0">
              <a:latin typeface="Arial Narrow" panose="020B0606020202030204" pitchFamily="34" charset="0"/>
            </a:endParaRPr>
          </a:p>
          <a:p>
            <a:endParaRPr lang="es-ES" sz="1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b="1" dirty="0" smtClean="0">
                <a:latin typeface="Arial Narrow" panose="020B0606020202030204" pitchFamily="34" charset="0"/>
              </a:rPr>
              <a:t>Evaluación de diferentes materias primas azucaradas en la producción de </a:t>
            </a:r>
            <a:r>
              <a:rPr lang="es-ES" sz="1400" b="1" dirty="0" err="1" smtClean="0">
                <a:latin typeface="Arial Narrow" panose="020B0606020202030204" pitchFamily="34" charset="0"/>
              </a:rPr>
              <a:t>fructo</a:t>
            </a:r>
            <a:r>
              <a:rPr lang="es-ES" sz="1400" b="1" dirty="0" smtClean="0">
                <a:latin typeface="Arial Narrow" panose="020B0606020202030204" pitchFamily="34" charset="0"/>
              </a:rPr>
              <a:t>-oligosacáridos (FOS)</a:t>
            </a:r>
          </a:p>
          <a:p>
            <a:pPr algn="just"/>
            <a:r>
              <a:rPr lang="es-ES" sz="1400" b="1" dirty="0" smtClean="0">
                <a:latin typeface="Arial Narrow" panose="020B0606020202030204" pitchFamily="34" charset="0"/>
              </a:rPr>
              <a:t>Autores: </a:t>
            </a:r>
            <a:r>
              <a:rPr lang="es-ES" sz="1400" dirty="0" smtClean="0">
                <a:latin typeface="Arial Narrow" panose="020B0606020202030204" pitchFamily="34" charset="0"/>
              </a:rPr>
              <a:t>Odalys Capote Peña, </a:t>
            </a:r>
            <a:r>
              <a:rPr lang="es-MX" sz="1400" dirty="0" err="1">
                <a:latin typeface="Arial Narrow" panose="020B0606020202030204" pitchFamily="34" charset="0"/>
              </a:rPr>
              <a:t>Elianne</a:t>
            </a:r>
            <a:r>
              <a:rPr lang="es-MX" sz="1400" dirty="0">
                <a:latin typeface="Arial Narrow" panose="020B0606020202030204" pitchFamily="34" charset="0"/>
              </a:rPr>
              <a:t> Bell Anaya, Enrique Pérez Cruz, Mauricio Ribas García, </a:t>
            </a:r>
            <a:r>
              <a:rPr lang="es-MX" sz="1400" dirty="0" err="1">
                <a:latin typeface="Arial Narrow" panose="020B0606020202030204" pitchFamily="34" charset="0"/>
              </a:rPr>
              <a:t>Dayani</a:t>
            </a:r>
            <a:r>
              <a:rPr lang="es-MX" sz="1400" dirty="0">
                <a:latin typeface="Arial Narrow" panose="020B0606020202030204" pitchFamily="34" charset="0"/>
              </a:rPr>
              <a:t> Fernández, Juana Chanfón y otros colaboradores</a:t>
            </a:r>
            <a:endParaRPr lang="es-ES" sz="1400" dirty="0">
              <a:latin typeface="Arial Narrow" panose="020B0606020202030204" pitchFamily="34" charset="0"/>
            </a:endParaRPr>
          </a:p>
          <a:p>
            <a:endParaRPr lang="es-ES" sz="1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b="1" dirty="0" smtClean="0">
                <a:latin typeface="Arial Narrow" panose="020B0606020202030204" pitchFamily="34" charset="0"/>
              </a:rPr>
              <a:t>Nueva Certificación del Sistema de Gestión de la Calidad del ICIDCA con alcance a la Producción de </a:t>
            </a:r>
            <a:r>
              <a:rPr lang="es-ES" sz="1400" b="1" dirty="0" err="1" smtClean="0">
                <a:latin typeface="Arial Narrow" panose="020B0606020202030204" pitchFamily="34" charset="0"/>
              </a:rPr>
              <a:t>FitoMas</a:t>
            </a:r>
            <a:r>
              <a:rPr lang="es-ES" sz="1400" b="1" dirty="0" smtClean="0">
                <a:latin typeface="Arial Narrow" panose="020B0606020202030204" pitchFamily="34" charset="0"/>
              </a:rPr>
              <a:t> y a las Producciones Biológicas</a:t>
            </a:r>
          </a:p>
          <a:p>
            <a:pPr algn="just"/>
            <a:r>
              <a:rPr lang="es-ES" sz="1400" b="1" dirty="0" smtClean="0">
                <a:latin typeface="Arial Narrow" panose="020B0606020202030204" pitchFamily="34" charset="0"/>
              </a:rPr>
              <a:t>Autores: </a:t>
            </a:r>
            <a:r>
              <a:rPr lang="es-ES" sz="1400" dirty="0" smtClean="0">
                <a:latin typeface="Arial Narrow" panose="020B0606020202030204" pitchFamily="34" charset="0"/>
              </a:rPr>
              <a:t>Grisel María Ortega Arias-Carbajal, </a:t>
            </a:r>
            <a:r>
              <a:rPr lang="es-US" sz="1400" dirty="0">
                <a:latin typeface="Arial Narrow" panose="020B0606020202030204" pitchFamily="34" charset="0"/>
              </a:rPr>
              <a:t>Tania García Martínez, Marlyn </a:t>
            </a:r>
            <a:r>
              <a:rPr lang="es-US" sz="1400" dirty="0" smtClean="0">
                <a:latin typeface="Arial Narrow" panose="020B0606020202030204" pitchFamily="34" charset="0"/>
              </a:rPr>
              <a:t>Pérez  </a:t>
            </a:r>
            <a:r>
              <a:rPr lang="es-US" sz="1400" dirty="0">
                <a:latin typeface="Arial Narrow" panose="020B0606020202030204" pitchFamily="34" charset="0"/>
              </a:rPr>
              <a:t>Rodríguez, </a:t>
            </a:r>
            <a:r>
              <a:rPr lang="es-ES" sz="1400" dirty="0">
                <a:latin typeface="Arial Narrow" panose="020B0606020202030204" pitchFamily="34" charset="0"/>
              </a:rPr>
              <a:t>Santiago </a:t>
            </a:r>
            <a:r>
              <a:rPr lang="es-ES" sz="1400" dirty="0" err="1">
                <a:latin typeface="Arial Narrow" panose="020B0606020202030204" pitchFamily="34" charset="0"/>
              </a:rPr>
              <a:t>Estupiñán</a:t>
            </a:r>
            <a:r>
              <a:rPr lang="es-ES" sz="1400" dirty="0">
                <a:latin typeface="Arial Narrow" panose="020B0606020202030204" pitchFamily="34" charset="0"/>
              </a:rPr>
              <a:t> Díaz,</a:t>
            </a:r>
            <a:r>
              <a:rPr lang="es-US" sz="1400" dirty="0">
                <a:latin typeface="Arial Narrow" panose="020B0606020202030204" pitchFamily="34" charset="0"/>
              </a:rPr>
              <a:t> Jessica Hernández Lemus, </a:t>
            </a:r>
            <a:r>
              <a:rPr lang="es-US" sz="1400" dirty="0" err="1">
                <a:latin typeface="Arial Narrow" panose="020B0606020202030204" pitchFamily="34" charset="0"/>
              </a:rPr>
              <a:t>Armanda</a:t>
            </a:r>
            <a:r>
              <a:rPr lang="es-US" sz="1400" dirty="0">
                <a:latin typeface="Arial Narrow" panose="020B0606020202030204" pitchFamily="34" charset="0"/>
              </a:rPr>
              <a:t>  </a:t>
            </a:r>
            <a:r>
              <a:rPr lang="es-US" sz="1400" dirty="0" smtClean="0">
                <a:latin typeface="Arial Narrow" panose="020B0606020202030204" pitchFamily="34" charset="0"/>
              </a:rPr>
              <a:t>Cuesta </a:t>
            </a:r>
            <a:r>
              <a:rPr lang="es-US" sz="1400" dirty="0">
                <a:latin typeface="Arial Narrow" panose="020B0606020202030204" pitchFamily="34" charset="0"/>
              </a:rPr>
              <a:t>Hernández. </a:t>
            </a:r>
            <a:r>
              <a:rPr lang="es-US" sz="1400" b="1" dirty="0" smtClean="0">
                <a:latin typeface="Arial Narrow" panose="020B0606020202030204" pitchFamily="34" charset="0"/>
              </a:rPr>
              <a:t>Otros </a:t>
            </a:r>
            <a:r>
              <a:rPr lang="es-US" sz="1400" b="1" dirty="0">
                <a:latin typeface="Arial Narrow" panose="020B0606020202030204" pitchFamily="34" charset="0"/>
              </a:rPr>
              <a:t>autores: </a:t>
            </a:r>
            <a:r>
              <a:rPr lang="es-US" sz="1400" dirty="0">
                <a:latin typeface="Arial Narrow" panose="020B0606020202030204" pitchFamily="34" charset="0"/>
              </a:rPr>
              <a:t>Reinaldo Acosta </a:t>
            </a:r>
            <a:r>
              <a:rPr lang="es-US" sz="1400" dirty="0" err="1">
                <a:latin typeface="Arial Narrow" panose="020B0606020202030204" pitchFamily="34" charset="0"/>
              </a:rPr>
              <a:t>Paez</a:t>
            </a:r>
            <a:r>
              <a:rPr lang="es-US" sz="1400" dirty="0">
                <a:latin typeface="Arial Narrow" panose="020B0606020202030204" pitchFamily="34" charset="0"/>
              </a:rPr>
              <a:t>, </a:t>
            </a:r>
            <a:r>
              <a:rPr lang="es-US" sz="1400" dirty="0" err="1">
                <a:latin typeface="Arial Narrow" panose="020B0606020202030204" pitchFamily="34" charset="0"/>
              </a:rPr>
              <a:t>Yanelys</a:t>
            </a:r>
            <a:r>
              <a:rPr lang="es-US" sz="1400" dirty="0">
                <a:latin typeface="Arial Narrow" panose="020B0606020202030204" pitchFamily="34" charset="0"/>
              </a:rPr>
              <a:t> Díaz Pérez, Alejandro </a:t>
            </a:r>
            <a:r>
              <a:rPr lang="es-US" sz="1400" dirty="0" err="1" smtClean="0">
                <a:latin typeface="Arial Narrow" panose="020B0606020202030204" pitchFamily="34" charset="0"/>
              </a:rPr>
              <a:t>Desdin</a:t>
            </a:r>
            <a:r>
              <a:rPr lang="es-US" sz="1400" dirty="0" smtClean="0">
                <a:latin typeface="Arial Narrow" panose="020B0606020202030204" pitchFamily="34" charset="0"/>
              </a:rPr>
              <a:t>  </a:t>
            </a:r>
            <a:r>
              <a:rPr lang="es-US" sz="1400" dirty="0" err="1">
                <a:latin typeface="Arial Narrow" panose="020B0606020202030204" pitchFamily="34" charset="0"/>
              </a:rPr>
              <a:t>Basulto</a:t>
            </a:r>
            <a:r>
              <a:rPr lang="es-US" sz="1400" dirty="0">
                <a:latin typeface="Arial Narrow" panose="020B0606020202030204" pitchFamily="34" charset="0"/>
              </a:rPr>
              <a:t>, </a:t>
            </a:r>
            <a:r>
              <a:rPr lang="es-US" sz="1400" dirty="0" err="1">
                <a:latin typeface="Arial Narrow" panose="020B0606020202030204" pitchFamily="34" charset="0"/>
              </a:rPr>
              <a:t>Sidarma</a:t>
            </a:r>
            <a:r>
              <a:rPr lang="es-US" sz="1400" dirty="0">
                <a:latin typeface="Arial Narrow" panose="020B0606020202030204" pitchFamily="34" charset="0"/>
              </a:rPr>
              <a:t> Hernández Castellanos, Marta González Martínez, Rocío </a:t>
            </a:r>
            <a:r>
              <a:rPr lang="es-US" sz="1400" dirty="0" smtClean="0">
                <a:latin typeface="Arial Narrow" panose="020B0606020202030204" pitchFamily="34" charset="0"/>
              </a:rPr>
              <a:t>Jurado    </a:t>
            </a:r>
            <a:r>
              <a:rPr lang="es-US" sz="1400" dirty="0">
                <a:latin typeface="Arial Narrow" panose="020B0606020202030204" pitchFamily="34" charset="0"/>
              </a:rPr>
              <a:t>Sánchez </a:t>
            </a:r>
            <a:endParaRPr lang="es-ES" sz="1400" dirty="0">
              <a:latin typeface="Arial Narrow" panose="020B0606020202030204" pitchFamily="34" charset="0"/>
            </a:endParaRPr>
          </a:p>
          <a:p>
            <a:endParaRPr lang="es-ES" sz="1400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b="1" dirty="0" smtClean="0">
                <a:latin typeface="Arial Narrow" panose="020B0606020202030204" pitchFamily="34" charset="0"/>
              </a:rPr>
              <a:t>Desarrollo de aplicaciones en Excel con impacto para la industria azucarera</a:t>
            </a:r>
          </a:p>
          <a:p>
            <a:r>
              <a:rPr lang="es-ES" sz="1400" b="1" dirty="0" smtClean="0">
                <a:latin typeface="Arial Narrow" panose="020B0606020202030204" pitchFamily="34" charset="0"/>
              </a:rPr>
              <a:t>Autor: </a:t>
            </a:r>
            <a:r>
              <a:rPr lang="es-ES" sz="1400" dirty="0" smtClean="0">
                <a:latin typeface="Arial Narrow" panose="020B0606020202030204" pitchFamily="34" charset="0"/>
              </a:rPr>
              <a:t>Mauricio Ribas García</a:t>
            </a:r>
          </a:p>
          <a:p>
            <a:endParaRPr lang="es-ES" sz="1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b="1" dirty="0" smtClean="0">
                <a:latin typeface="Arial Narrow" panose="020B0606020202030204" pitchFamily="34" charset="0"/>
              </a:rPr>
              <a:t>Evaluación del efecto del LEBAME en la alimentación de diferentes categorías porcinas </a:t>
            </a:r>
          </a:p>
          <a:p>
            <a:pPr algn="just"/>
            <a:r>
              <a:rPr lang="es-ES" sz="1400" dirty="0" smtClean="0">
                <a:latin typeface="Arial Narrow" panose="020B0606020202030204" pitchFamily="34" charset="0"/>
              </a:rPr>
              <a:t> </a:t>
            </a:r>
            <a:r>
              <a:rPr lang="es-ES" sz="1400" b="1" dirty="0" smtClean="0">
                <a:latin typeface="Arial Narrow" panose="020B0606020202030204" pitchFamily="34" charset="0"/>
              </a:rPr>
              <a:t>Autores: </a:t>
            </a:r>
            <a:r>
              <a:rPr lang="es-ES" sz="1400" dirty="0" smtClean="0">
                <a:latin typeface="Arial Narrow" panose="020B0606020202030204" pitchFamily="34" charset="0"/>
              </a:rPr>
              <a:t>Caridad Suárez Machín, </a:t>
            </a:r>
            <a:r>
              <a:rPr lang="es-ES_tradnl" sz="1400" dirty="0">
                <a:latin typeface="Arial Narrow" panose="020B0606020202030204" pitchFamily="34" charset="0"/>
              </a:rPr>
              <a:t>Luis Marino Mora, Katia </a:t>
            </a:r>
            <a:r>
              <a:rPr lang="es-ES_tradnl" sz="1400" dirty="0" err="1">
                <a:latin typeface="Arial Narrow" panose="020B0606020202030204" pitchFamily="34" charset="0"/>
              </a:rPr>
              <a:t>Silet</a:t>
            </a:r>
            <a:r>
              <a:rPr lang="es-ES_tradnl" sz="1400" dirty="0">
                <a:latin typeface="Arial Narrow" panose="020B0606020202030204" pitchFamily="34" charset="0"/>
              </a:rPr>
              <a:t>, </a:t>
            </a:r>
            <a:r>
              <a:rPr lang="es-ES_tradnl" sz="1400" dirty="0" err="1">
                <a:latin typeface="Arial Narrow" panose="020B0606020202030204" pitchFamily="34" charset="0"/>
              </a:rPr>
              <a:t>Yanelis</a:t>
            </a:r>
            <a:r>
              <a:rPr lang="es-ES_tradnl" sz="1400" dirty="0">
                <a:latin typeface="Arial Narrow" panose="020B0606020202030204" pitchFamily="34" charset="0"/>
              </a:rPr>
              <a:t> </a:t>
            </a:r>
            <a:r>
              <a:rPr lang="es-ES_tradnl" sz="1400" dirty="0" err="1">
                <a:latin typeface="Arial Narrow" panose="020B0606020202030204" pitchFamily="34" charset="0"/>
              </a:rPr>
              <a:t>Duany</a:t>
            </a:r>
            <a:r>
              <a:rPr lang="es-ES_tradnl" sz="1400" dirty="0">
                <a:latin typeface="Arial Narrow" panose="020B0606020202030204" pitchFamily="34" charset="0"/>
              </a:rPr>
              <a:t> </a:t>
            </a:r>
            <a:endParaRPr lang="es-ES" sz="1400" dirty="0" smtClean="0">
              <a:latin typeface="Arial Narrow" panose="020B0606020202030204" pitchFamily="34" charset="0"/>
            </a:endParaRPr>
          </a:p>
          <a:p>
            <a:endParaRPr lang="es-ES" sz="1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b="1" dirty="0" smtClean="0">
                <a:latin typeface="Arial Narrow" panose="020B0606020202030204" pitchFamily="34" charset="0"/>
              </a:rPr>
              <a:t>Experiencias del manejo agroecológico de los cultivos utilizando los </a:t>
            </a:r>
            <a:r>
              <a:rPr lang="es-ES" sz="1400" b="1" dirty="0" err="1" smtClean="0">
                <a:latin typeface="Arial Narrow" panose="020B0606020202030204" pitchFamily="34" charset="0"/>
              </a:rPr>
              <a:t>bioproductos</a:t>
            </a:r>
            <a:r>
              <a:rPr lang="es-ES" sz="1400" b="1" dirty="0" smtClean="0">
                <a:latin typeface="Arial Narrow" panose="020B0606020202030204" pitchFamily="34" charset="0"/>
              </a:rPr>
              <a:t>, aplicando el extensionismo como estrategia técnica-comercial y el empleo de paquetes tecnológicos</a:t>
            </a:r>
          </a:p>
          <a:p>
            <a:pPr algn="just"/>
            <a:r>
              <a:rPr lang="es-ES" sz="1400" b="1" dirty="0" smtClean="0">
                <a:latin typeface="Arial Narrow" panose="020B0606020202030204" pitchFamily="34" charset="0"/>
              </a:rPr>
              <a:t>Autores: </a:t>
            </a:r>
            <a:r>
              <a:rPr lang="es-ES" sz="1400" dirty="0" err="1" smtClean="0">
                <a:latin typeface="Arial Narrow" panose="020B0606020202030204" pitchFamily="34" charset="0"/>
              </a:rPr>
              <a:t>Osmin</a:t>
            </a:r>
            <a:r>
              <a:rPr lang="es-ES" sz="1400" dirty="0" smtClean="0">
                <a:latin typeface="Arial Narrow" panose="020B0606020202030204" pitchFamily="34" charset="0"/>
              </a:rPr>
              <a:t> Carvajal Salar, </a:t>
            </a:r>
            <a:r>
              <a:rPr lang="es-ES_tradnl" sz="1400" dirty="0" err="1">
                <a:latin typeface="Arial Narrow" panose="020B0606020202030204" pitchFamily="34" charset="0"/>
              </a:rPr>
              <a:t>Anisley</a:t>
            </a:r>
            <a:r>
              <a:rPr lang="es-ES_tradnl" sz="1400" dirty="0">
                <a:latin typeface="Arial Narrow" panose="020B0606020202030204" pitchFamily="34" charset="0"/>
              </a:rPr>
              <a:t> Barrios Hernández, </a:t>
            </a:r>
            <a:r>
              <a:rPr lang="es-ES_tradnl" sz="1400" dirty="0" err="1">
                <a:latin typeface="Arial Narrow" panose="020B0606020202030204" pitchFamily="34" charset="0"/>
              </a:rPr>
              <a:t>Yusmila</a:t>
            </a:r>
            <a:r>
              <a:rPr lang="es-ES_tradnl" sz="1400" dirty="0">
                <a:latin typeface="Arial Narrow" panose="020B0606020202030204" pitchFamily="34" charset="0"/>
              </a:rPr>
              <a:t> </a:t>
            </a:r>
            <a:r>
              <a:rPr lang="es-ES_tradnl" sz="1400" dirty="0" smtClean="0">
                <a:latin typeface="Arial Narrow" panose="020B0606020202030204" pitchFamily="34" charset="0"/>
              </a:rPr>
              <a:t>Guevara  </a:t>
            </a:r>
            <a:r>
              <a:rPr lang="es-ES_tradnl" sz="1400" dirty="0" err="1" smtClean="0">
                <a:latin typeface="Arial Narrow" panose="020B0606020202030204" pitchFamily="34" charset="0"/>
              </a:rPr>
              <a:t>Verdecia</a:t>
            </a:r>
            <a:r>
              <a:rPr lang="es-ES_tradnl" sz="1400" dirty="0">
                <a:latin typeface="Arial Narrow" panose="020B0606020202030204" pitchFamily="34" charset="0"/>
              </a:rPr>
              <a:t>, Ana Nelis San Juan Rodríguez, Daisy Dopico Ramírez, Marlyn </a:t>
            </a:r>
            <a:r>
              <a:rPr lang="es-ES_tradnl" sz="1400" dirty="0" smtClean="0">
                <a:latin typeface="Arial Narrow" panose="020B0606020202030204" pitchFamily="34" charset="0"/>
              </a:rPr>
              <a:t>Pérez   </a:t>
            </a:r>
            <a:r>
              <a:rPr lang="es-ES_tradnl" sz="1400" dirty="0">
                <a:latin typeface="Arial Narrow" panose="020B0606020202030204" pitchFamily="34" charset="0"/>
              </a:rPr>
              <a:t>Rodríguez, Mariela Gallardo Capote, Eduardo Casanova Pérez, Richard </a:t>
            </a:r>
            <a:r>
              <a:rPr lang="es-ES_tradnl" sz="1400" dirty="0" smtClean="0">
                <a:latin typeface="Arial Narrow" panose="020B0606020202030204" pitchFamily="34" charset="0"/>
              </a:rPr>
              <a:t>Moya Olivera</a:t>
            </a:r>
            <a:r>
              <a:rPr lang="es-ES_tradnl" sz="1400" dirty="0">
                <a:latin typeface="Arial Narrow" panose="020B0606020202030204" pitchFamily="34" charset="0"/>
              </a:rPr>
              <a:t>, Bárbara Rodríguez González y Dania </a:t>
            </a:r>
            <a:r>
              <a:rPr lang="es-ES_tradnl" sz="1400" dirty="0" err="1">
                <a:latin typeface="Arial Narrow" panose="020B0606020202030204" pitchFamily="34" charset="0"/>
              </a:rPr>
              <a:t>Cumbrado</a:t>
            </a:r>
            <a:r>
              <a:rPr lang="es-ES_tradnl" sz="1400" dirty="0">
                <a:latin typeface="Arial Narrow" panose="020B0606020202030204" pitchFamily="34" charset="0"/>
              </a:rPr>
              <a:t> De </a:t>
            </a:r>
            <a:r>
              <a:rPr lang="es-ES_tradnl" sz="1400" dirty="0" smtClean="0">
                <a:latin typeface="Arial Narrow" panose="020B0606020202030204" pitchFamily="34" charset="0"/>
              </a:rPr>
              <a:t>Armas.</a:t>
            </a:r>
            <a:endParaRPr lang="es-E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3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/>
          <a:stretch/>
        </p:blipFill>
        <p:spPr bwMode="auto">
          <a:xfrm>
            <a:off x="-130636" y="-27384"/>
            <a:ext cx="916033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251520" y="548680"/>
            <a:ext cx="864096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0 CuadroTexto"/>
          <p:cNvSpPr txBox="1"/>
          <p:nvPr/>
        </p:nvSpPr>
        <p:spPr>
          <a:xfrm>
            <a:off x="-1236645" y="133181"/>
            <a:ext cx="7104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latin typeface="Arial Narrow" panose="020B0606020202030204" pitchFamily="34" charset="0"/>
              </a:rPr>
              <a:t>PREMIOS PATRIMONIO HISTORICO AZUCARERO</a:t>
            </a:r>
          </a:p>
          <a:p>
            <a:pPr algn="ctr"/>
            <a:endParaRPr lang="es-ES_tradnl" sz="1600" b="1" dirty="0">
              <a:latin typeface="Arial Narrow" panose="020B0606020202030204" pitchFamily="34" charset="0"/>
            </a:endParaRPr>
          </a:p>
          <a:p>
            <a:pPr algn="ctr"/>
            <a:endParaRPr lang="es-ES" sz="1600" dirty="0">
              <a:latin typeface="Arial Narrow" panose="020B0606020202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683664" y="-27384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latin typeface="Arial Narrow" panose="020B0606020202030204" pitchFamily="34" charset="0"/>
              </a:rPr>
              <a:t>2021</a:t>
            </a:r>
            <a:endParaRPr lang="es-ES" sz="4000" b="1" dirty="0">
              <a:latin typeface="Arial Narrow" panose="020B0606020202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42545" y="846872"/>
            <a:ext cx="495925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latin typeface="Arial Narrow" panose="020B0606020202030204" pitchFamily="34" charset="0"/>
              </a:rPr>
              <a:t>PREMIO PROVINCIAL</a:t>
            </a:r>
          </a:p>
          <a:p>
            <a:pPr algn="just"/>
            <a:r>
              <a:rPr lang="es-ES" sz="2800" b="1" dirty="0" smtClean="0">
                <a:latin typeface="Arial Narrow" panose="020B0606020202030204" pitchFamily="34" charset="0"/>
              </a:rPr>
              <a:t>TALLER SOBRE FIDEL CASTRO.</a:t>
            </a:r>
          </a:p>
          <a:p>
            <a:pPr algn="just"/>
            <a:endParaRPr lang="es-ES" sz="2800" b="1" dirty="0" smtClean="0">
              <a:latin typeface="Arial Narrow" panose="020B0606020202030204" pitchFamily="34" charset="0"/>
            </a:endParaRPr>
          </a:p>
          <a:p>
            <a:pPr algn="just"/>
            <a:r>
              <a:rPr lang="es-ES" sz="1600" b="1" dirty="0" smtClean="0">
                <a:latin typeface="Arial Narrow" panose="020B0606020202030204" pitchFamily="34" charset="0"/>
              </a:rPr>
              <a:t>Titulo</a:t>
            </a:r>
            <a:r>
              <a:rPr lang="es-ES" sz="1600" dirty="0" smtClean="0">
                <a:latin typeface="Arial Narrow" panose="020B0606020202030204" pitchFamily="34" charset="0"/>
              </a:rPr>
              <a:t>: En el Aniversario 50, Victoria Estratégica del Comandante en Jefe.</a:t>
            </a:r>
          </a:p>
          <a:p>
            <a:pPr algn="just"/>
            <a:r>
              <a:rPr lang="es-ES" sz="1600" b="1" dirty="0" smtClean="0">
                <a:latin typeface="Arial Narrow" panose="020B0606020202030204" pitchFamily="34" charset="0"/>
              </a:rPr>
              <a:t>Autores: </a:t>
            </a:r>
            <a:r>
              <a:rPr lang="es-ES" sz="1600" dirty="0" smtClean="0">
                <a:latin typeface="Arial Narrow" panose="020B0606020202030204" pitchFamily="34" charset="0"/>
              </a:rPr>
              <a:t>Ana Lidia Gonzalez Ramos y Oscar Almazán del Olmo</a:t>
            </a:r>
          </a:p>
          <a:p>
            <a:pPr algn="just"/>
            <a:endParaRPr lang="es-ES" sz="1600" dirty="0" smtClean="0">
              <a:latin typeface="Arial Narrow" panose="020B0606020202030204" pitchFamily="34" charset="0"/>
            </a:endParaRPr>
          </a:p>
          <a:p>
            <a:pPr algn="just"/>
            <a:r>
              <a:rPr lang="es-ES" sz="1600" dirty="0" smtClean="0">
                <a:latin typeface="Arial Narrow" panose="020B0606020202030204" pitchFamily="34" charset="0"/>
              </a:rPr>
              <a:t>Por mostrar una historia poco conocida sobre como el gobierno de los EE:UU, negaba la visa a 19 especialistas azucareros cubanos miembros de la ISSCT e inscriptos para asistir en un evento en ese país, secuestrando el avión y conduciéndolos a una base naval para impedir su participación. Además de la sorpresa al ser recibidos por Fidel a su regreso.</a:t>
            </a:r>
          </a:p>
          <a:p>
            <a:pPr algn="just"/>
            <a:endParaRPr lang="es-ES" sz="1600" dirty="0">
              <a:latin typeface="Arial Narrow" panose="020B0606020202030204" pitchFamily="34" charset="0"/>
            </a:endParaRPr>
          </a:p>
          <a:p>
            <a:pPr algn="just"/>
            <a:r>
              <a:rPr lang="es-ES" sz="1600" b="1" dirty="0" smtClean="0">
                <a:latin typeface="Arial Narrow" panose="020B0606020202030204" pitchFamily="34" charset="0"/>
              </a:rPr>
              <a:t>Nota: </a:t>
            </a:r>
            <a:r>
              <a:rPr lang="es-ES" sz="1600" dirty="0" smtClean="0">
                <a:latin typeface="Arial Narrow" panose="020B0606020202030204" pitchFamily="34" charset="0"/>
              </a:rPr>
              <a:t>Por ser un Taller no hubo premios nacionales, solo se seleccionaron 15 mejores trabajos para ser presentados en el Taller Nacional y este fue uno de los seleccionados</a:t>
            </a:r>
            <a:r>
              <a:rPr lang="es-ES" sz="2000" dirty="0" smtClean="0">
                <a:latin typeface="Arial Narrow" panose="020B0606020202030204" pitchFamily="34" charset="0"/>
              </a:rPr>
              <a:t>.</a:t>
            </a:r>
            <a:endParaRPr lang="es-ES" sz="2000" dirty="0">
              <a:latin typeface="Arial Narrow" panose="020B0606020202030204" pitchFamily="34" charset="0"/>
            </a:endParaRPr>
          </a:p>
          <a:p>
            <a:pPr algn="just"/>
            <a:endParaRPr lang="es-ES" sz="2000" b="1" dirty="0">
              <a:latin typeface="Arial Narrow" panose="020B0606020202030204" pitchFamily="34" charset="0"/>
            </a:endParaRPr>
          </a:p>
        </p:txBody>
      </p:sp>
      <p:pic>
        <p:nvPicPr>
          <p:cNvPr id="7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42" y="4083983"/>
            <a:ext cx="3304335" cy="2042181"/>
          </a:xfrm>
          <a:prstGeom prst="rect">
            <a:avLst/>
          </a:prstGeom>
        </p:spPr>
      </p:pic>
      <p:pic>
        <p:nvPicPr>
          <p:cNvPr id="8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42" y="696141"/>
            <a:ext cx="3304335" cy="2071082"/>
          </a:xfrm>
          <a:prstGeom prst="rect">
            <a:avLst/>
          </a:prstGeom>
        </p:spPr>
      </p:pic>
      <p:sp>
        <p:nvSpPr>
          <p:cNvPr id="9" name="1 CuadroTexto"/>
          <p:cNvSpPr txBox="1"/>
          <p:nvPr/>
        </p:nvSpPr>
        <p:spPr>
          <a:xfrm>
            <a:off x="5225105" y="2708920"/>
            <a:ext cx="38045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Arial Narrow" panose="020B0606020202030204" pitchFamily="34" charset="0"/>
              </a:rPr>
              <a:t>Comandante  Fidel Castro Ruz, Israel Cepero, Investigador Titular , Arturo Pavón investigador Titular y  Oscar Almazán del Olmo del ICIDCA</a:t>
            </a:r>
            <a:endParaRPr lang="es-ES" sz="1400" b="1" dirty="0">
              <a:latin typeface="Arial Narrow" panose="020B060602020203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436096" y="6093296"/>
            <a:ext cx="3368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Arial Narrow" panose="020B0606020202030204" pitchFamily="34" charset="0"/>
              </a:rPr>
              <a:t>Comandante  Fidel Castro, Rafael Francia Mestre</a:t>
            </a:r>
            <a:r>
              <a:rPr lang="es-ES" sz="1400" b="1" dirty="0">
                <a:latin typeface="Arial Narrow" panose="020B0606020202030204" pitchFamily="34" charset="0"/>
              </a:rPr>
              <a:t>,</a:t>
            </a:r>
            <a:r>
              <a:rPr lang="es-ES" sz="1400" b="1" dirty="0" smtClean="0">
                <a:latin typeface="Arial Narrow" panose="020B0606020202030204" pitchFamily="34" charset="0"/>
              </a:rPr>
              <a:t> Dtor de Caña del INRA</a:t>
            </a:r>
            <a:endParaRPr lang="es-ES" sz="1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6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/>
          <a:stretch/>
        </p:blipFill>
        <p:spPr bwMode="auto">
          <a:xfrm>
            <a:off x="-16336" y="0"/>
            <a:ext cx="916033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251520" y="548680"/>
            <a:ext cx="864096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0 CuadroTexto"/>
          <p:cNvSpPr txBox="1"/>
          <p:nvPr/>
        </p:nvSpPr>
        <p:spPr>
          <a:xfrm>
            <a:off x="-1092629" y="133181"/>
            <a:ext cx="7104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latin typeface="Arial Narrow" panose="020B0606020202030204" pitchFamily="34" charset="0"/>
              </a:rPr>
              <a:t>PREMIOS PATRIMONIO HISTORICO AZUCARERO</a:t>
            </a:r>
          </a:p>
          <a:p>
            <a:pPr algn="ctr"/>
            <a:endParaRPr lang="es-ES_tradnl" sz="1600" b="1" dirty="0">
              <a:latin typeface="Arial Narrow" panose="020B0606020202030204" pitchFamily="34" charset="0"/>
            </a:endParaRPr>
          </a:p>
          <a:p>
            <a:pPr algn="ctr"/>
            <a:endParaRPr lang="es-ES" sz="1600" dirty="0">
              <a:latin typeface="Arial Narrow" panose="020B0606020202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707904" y="69443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latin typeface="Arial Narrow" panose="020B0606020202030204" pitchFamily="34" charset="0"/>
              </a:rPr>
              <a:t>2022</a:t>
            </a:r>
            <a:endParaRPr lang="es-ES" sz="4000" b="1" dirty="0">
              <a:latin typeface="Arial Narrow" panose="020B0606020202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43352" y="1585623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latin typeface="Arial Narrow" panose="020B0606020202030204" pitchFamily="34" charset="0"/>
              </a:rPr>
              <a:t>MENCION PROVINCIAL Y NACIONAL</a:t>
            </a:r>
          </a:p>
          <a:p>
            <a:pPr algn="just"/>
            <a:r>
              <a:rPr lang="es-ES" sz="2000" b="1" dirty="0" smtClean="0">
                <a:latin typeface="Arial Narrow" panose="020B0606020202030204" pitchFamily="34" charset="0"/>
              </a:rPr>
              <a:t>Titulo</a:t>
            </a:r>
            <a:r>
              <a:rPr lang="es-ES" sz="2000" dirty="0" smtClean="0">
                <a:latin typeface="Arial Narrow" panose="020B0606020202030204" pitchFamily="34" charset="0"/>
              </a:rPr>
              <a:t>: Historia de la Divulgación del ICIDCA.</a:t>
            </a:r>
          </a:p>
          <a:p>
            <a:pPr algn="just"/>
            <a:r>
              <a:rPr lang="es-ES" sz="2000" b="1" dirty="0" smtClean="0">
                <a:latin typeface="Arial Narrow" panose="020B0606020202030204" pitchFamily="34" charset="0"/>
              </a:rPr>
              <a:t>Autores: </a:t>
            </a:r>
            <a:r>
              <a:rPr lang="es-ES" sz="2000" dirty="0" smtClean="0">
                <a:latin typeface="Arial Narrow" panose="020B0606020202030204" pitchFamily="34" charset="0"/>
              </a:rPr>
              <a:t>Ana Lidia Gonzalez Ramos, Hermys Roja Núñez, Oscar Almazán del Olmo y Leslies García Marty</a:t>
            </a:r>
          </a:p>
          <a:p>
            <a:pPr algn="just"/>
            <a:endParaRPr lang="es-ES" sz="2000" dirty="0" smtClean="0">
              <a:latin typeface="Arial Narrow" panose="020B0606020202030204" pitchFamily="34" charset="0"/>
            </a:endParaRPr>
          </a:p>
          <a:p>
            <a:pPr algn="just"/>
            <a:endParaRPr lang="es-ES" sz="2000" dirty="0" smtClean="0">
              <a:latin typeface="Arial Narrow" panose="020B0606020202030204" pitchFamily="34" charset="0"/>
            </a:endParaRPr>
          </a:p>
        </p:txBody>
      </p:sp>
      <p:pic>
        <p:nvPicPr>
          <p:cNvPr id="11" name="Imagen 10" descr="E:\Ana lidia\Trabajo\55 Aniversario\Album\03Carlos de Armas, Paulino,Galvez Ribacoba,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63" y="3212043"/>
            <a:ext cx="1941469" cy="142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E:\Ana lidia\Trabajo\55 Aniversario\Album\09Alejandro, Carlos, Nanc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210" y="3511575"/>
            <a:ext cx="3466698" cy="234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 descr="E:\Ana lidia\Trabajo\Comunicacion\2022\Historia de los Congresos\Seminario Cientifico Galvez y Urutui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378" y="3459005"/>
            <a:ext cx="2480256" cy="3053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919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/>
          <a:stretch/>
        </p:blipFill>
        <p:spPr bwMode="auto">
          <a:xfrm>
            <a:off x="-16336" y="0"/>
            <a:ext cx="916033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251520" y="548680"/>
            <a:ext cx="864096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0 CuadroTexto"/>
          <p:cNvSpPr txBox="1"/>
          <p:nvPr/>
        </p:nvSpPr>
        <p:spPr>
          <a:xfrm>
            <a:off x="-1164637" y="133181"/>
            <a:ext cx="7104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latin typeface="Arial Narrow" panose="020B0606020202030204" pitchFamily="34" charset="0"/>
              </a:rPr>
              <a:t>PREMIOS PATRIMONIO HISTORICO AZUCARERO</a:t>
            </a:r>
          </a:p>
          <a:p>
            <a:pPr algn="ctr"/>
            <a:endParaRPr lang="es-ES_tradnl" sz="1600" b="1" dirty="0">
              <a:latin typeface="Arial Narrow" panose="020B0606020202030204" pitchFamily="34" charset="0"/>
            </a:endParaRPr>
          </a:p>
          <a:p>
            <a:pPr algn="ctr"/>
            <a:endParaRPr lang="es-ES" sz="1600" dirty="0">
              <a:latin typeface="Arial Narrow" panose="020B0606020202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228728" y="713209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latin typeface="Arial Narrow" panose="020B0606020202030204" pitchFamily="34" charset="0"/>
              </a:rPr>
              <a:t>2023</a:t>
            </a:r>
            <a:endParaRPr lang="es-ES" sz="4000" b="1" dirty="0">
              <a:latin typeface="Arial Narrow" panose="020B0606020202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43352" y="1585623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3er </a:t>
            </a:r>
            <a:r>
              <a:rPr lang="es-E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Lugar Provincial y 2do Lugar Nacional en la categoría de Otros </a:t>
            </a:r>
            <a:r>
              <a:rPr lang="es-ES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Profesionales</a:t>
            </a:r>
            <a:endParaRPr lang="es-ES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lvl="0"/>
            <a:endParaRPr lang="es-ES" sz="2000" b="1" dirty="0" smtClean="0">
              <a:latin typeface="Arial Narrow" panose="020B0606020202030204" pitchFamily="34" charset="0"/>
            </a:endParaRPr>
          </a:p>
          <a:p>
            <a:pPr lvl="0"/>
            <a:r>
              <a:rPr lang="es-ES" sz="2000" b="1" dirty="0" smtClean="0">
                <a:latin typeface="Arial Narrow" panose="020B0606020202030204" pitchFamily="34" charset="0"/>
              </a:rPr>
              <a:t>“El ingenio azucarero más famoso de Cuba y su dueño, vistos desde el coleccionismo”. (3er Lugar Provincial y 2do Lugar Nacional en la categoría de Otros Profesionales) </a:t>
            </a:r>
            <a:endParaRPr lang="es-ES" sz="2000" dirty="0" smtClean="0">
              <a:latin typeface="Arial Narrow" panose="020B0606020202030204" pitchFamily="34" charset="0"/>
            </a:endParaRPr>
          </a:p>
          <a:p>
            <a:r>
              <a:rPr lang="es-ES" sz="2000" dirty="0" smtClean="0">
                <a:latin typeface="Arial Narrow" panose="020B0606020202030204" pitchFamily="34" charset="0"/>
              </a:rPr>
              <a:t> </a:t>
            </a:r>
            <a:r>
              <a:rPr lang="es-ES" sz="2000" dirty="0">
                <a:latin typeface="Arial Narrow" panose="020B0606020202030204" pitchFamily="34" charset="0"/>
              </a:rPr>
              <a:t>Autores: Raúl </a:t>
            </a:r>
            <a:r>
              <a:rPr lang="es-ES" sz="2000" dirty="0" smtClean="0">
                <a:latin typeface="Arial Narrow" panose="020B0606020202030204" pitchFamily="34" charset="0"/>
              </a:rPr>
              <a:t>Sabadi </a:t>
            </a:r>
            <a:r>
              <a:rPr lang="es-ES" sz="2000" dirty="0">
                <a:latin typeface="Arial Narrow" panose="020B0606020202030204" pitchFamily="34" charset="0"/>
              </a:rPr>
              <a:t>Díaz y Ana Lidia González Ramos </a:t>
            </a:r>
          </a:p>
          <a:p>
            <a:pPr lvl="0"/>
            <a:endParaRPr lang="es-ES" sz="2000" b="1" dirty="0" smtClean="0">
              <a:latin typeface="Arial Narrow" panose="020B0606020202030204" pitchFamily="34" charset="0"/>
            </a:endParaRPr>
          </a:p>
          <a:p>
            <a:pPr lvl="0"/>
            <a:r>
              <a:rPr lang="es-ES" sz="2000" b="1" dirty="0" smtClean="0">
                <a:latin typeface="Arial Narrow" panose="020B0606020202030204" pitchFamily="34" charset="0"/>
              </a:rPr>
              <a:t>Audiovisual</a:t>
            </a:r>
            <a:r>
              <a:rPr lang="es-ES" sz="2000" b="1" dirty="0">
                <a:latin typeface="Arial Narrow" panose="020B0606020202030204" pitchFamily="34" charset="0"/>
              </a:rPr>
              <a:t>: “ICIDCA: 60 años de historia”. </a:t>
            </a:r>
            <a:endParaRPr lang="es-ES" sz="2000" dirty="0">
              <a:latin typeface="Arial Narrow" panose="020B0606020202030204" pitchFamily="34" charset="0"/>
            </a:endParaRPr>
          </a:p>
          <a:p>
            <a:r>
              <a:rPr lang="es-ES" sz="2000" dirty="0">
                <a:latin typeface="Arial Narrow" panose="020B0606020202030204" pitchFamily="34" charset="0"/>
              </a:rPr>
              <a:t>Autora: Ana Lidia González Ramos </a:t>
            </a:r>
            <a:endParaRPr lang="es-ES" sz="2000" dirty="0" smtClean="0">
              <a:latin typeface="Arial Narrow" panose="020B0606020202030204" pitchFamily="34" charset="0"/>
            </a:endParaRPr>
          </a:p>
          <a:p>
            <a:endParaRPr lang="es-ES" sz="2000" dirty="0" smtClean="0">
              <a:latin typeface="Arial Narrow" panose="020B0606020202030204" pitchFamily="34" charset="0"/>
            </a:endParaRPr>
          </a:p>
          <a:p>
            <a:pPr lvl="0"/>
            <a:r>
              <a:rPr lang="es-ES" sz="2000" dirty="0" smtClean="0">
                <a:latin typeface="Arial Narrow" panose="020B0606020202030204" pitchFamily="34" charset="0"/>
              </a:rPr>
              <a:t>Reconocimiento Provincial </a:t>
            </a:r>
            <a:endParaRPr lang="es-ES" sz="2000" dirty="0">
              <a:latin typeface="Arial Narrow" panose="020B0606020202030204" pitchFamily="34" charset="0"/>
            </a:endParaRPr>
          </a:p>
          <a:p>
            <a:pPr lvl="0"/>
            <a:r>
              <a:rPr lang="es-ES" sz="2000" b="1" dirty="0" smtClean="0">
                <a:latin typeface="Arial Narrow" panose="020B0606020202030204" pitchFamily="34" charset="0"/>
              </a:rPr>
              <a:t>Audiovisual</a:t>
            </a:r>
            <a:r>
              <a:rPr lang="es-ES" sz="2000" b="1" dirty="0">
                <a:latin typeface="Arial Narrow" panose="020B0606020202030204" pitchFamily="34" charset="0"/>
              </a:rPr>
              <a:t>: “La caña y sus derivados”. </a:t>
            </a:r>
            <a:endParaRPr lang="es-ES" sz="2000" b="1" dirty="0" smtClean="0">
              <a:latin typeface="Arial Narrow" panose="020B0606020202030204" pitchFamily="34" charset="0"/>
            </a:endParaRPr>
          </a:p>
          <a:p>
            <a:pPr lvl="0"/>
            <a:r>
              <a:rPr lang="es-ES" sz="2000" dirty="0" smtClean="0">
                <a:latin typeface="Arial Narrow" panose="020B0606020202030204" pitchFamily="34" charset="0"/>
              </a:rPr>
              <a:t>Autores</a:t>
            </a:r>
            <a:r>
              <a:rPr lang="es-ES" sz="2000" dirty="0">
                <a:latin typeface="Arial Narrow" panose="020B0606020202030204" pitchFamily="34" charset="0"/>
              </a:rPr>
              <a:t>: Alexa Gallardo González, Álvaro </a:t>
            </a:r>
            <a:r>
              <a:rPr lang="es-ES" sz="2000" dirty="0" err="1">
                <a:latin typeface="Arial Narrow" panose="020B0606020202030204" pitchFamily="34" charset="0"/>
              </a:rPr>
              <a:t>Guzmely</a:t>
            </a:r>
            <a:r>
              <a:rPr lang="es-ES" sz="2000" dirty="0">
                <a:latin typeface="Arial Narrow" panose="020B0606020202030204" pitchFamily="34" charset="0"/>
              </a:rPr>
              <a:t> Olivera y Alejandro de Jesús García Olivera </a:t>
            </a:r>
            <a:endParaRPr lang="es-ES" sz="2000" dirty="0" smtClean="0">
              <a:latin typeface="Arial Narrow" panose="020B0606020202030204" pitchFamily="34" charset="0"/>
            </a:endParaRPr>
          </a:p>
        </p:txBody>
      </p:sp>
      <p:pic>
        <p:nvPicPr>
          <p:cNvPr id="9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284984"/>
            <a:ext cx="2763138" cy="153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5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/>
          <a:stretch/>
        </p:blipFill>
        <p:spPr bwMode="auto">
          <a:xfrm>
            <a:off x="-16336" y="0"/>
            <a:ext cx="916033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251520" y="548680"/>
            <a:ext cx="864096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0 CuadroTexto"/>
          <p:cNvSpPr txBox="1"/>
          <p:nvPr/>
        </p:nvSpPr>
        <p:spPr>
          <a:xfrm>
            <a:off x="-1164637" y="133181"/>
            <a:ext cx="7104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latin typeface="Arial Narrow" panose="020B0606020202030204" pitchFamily="34" charset="0"/>
              </a:rPr>
              <a:t>PREMIOS PATRIMONIO HISTORICO AZUCARERO</a:t>
            </a:r>
          </a:p>
          <a:p>
            <a:pPr algn="ctr"/>
            <a:endParaRPr lang="es-ES_tradnl" sz="1600" b="1" dirty="0">
              <a:latin typeface="Arial Narrow" panose="020B0606020202030204" pitchFamily="34" charset="0"/>
            </a:endParaRPr>
          </a:p>
          <a:p>
            <a:pPr algn="ctr"/>
            <a:endParaRPr lang="es-ES" sz="1600" dirty="0">
              <a:latin typeface="Arial Narrow" panose="020B0606020202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228728" y="713209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latin typeface="Arial Narrow" panose="020B0606020202030204" pitchFamily="34" charset="0"/>
              </a:rPr>
              <a:t>2023</a:t>
            </a:r>
            <a:endParaRPr lang="es-ES" sz="4000" b="1" dirty="0">
              <a:latin typeface="Arial Narrow" panose="020B0606020202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63714" y="1413440"/>
            <a:ext cx="7616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latin typeface="Arial Narrow" panose="020B0606020202030204" pitchFamily="34" charset="0"/>
              </a:rPr>
              <a:t>Concurso  Pintura Infantil por el Aniversario 60 de la fundación del ICIDCA</a:t>
            </a:r>
            <a:endParaRPr lang="es-ES" sz="2000" b="1" dirty="0">
              <a:latin typeface="Arial Narrow" panose="020B0606020202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" y="2262812"/>
            <a:ext cx="2944190" cy="40713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544" y="2121326"/>
            <a:ext cx="2986767" cy="421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/>
          <a:stretch/>
        </p:blipFill>
        <p:spPr bwMode="auto">
          <a:xfrm>
            <a:off x="-16336" y="0"/>
            <a:ext cx="916033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0 CuadroTexto"/>
          <p:cNvSpPr txBox="1"/>
          <p:nvPr/>
        </p:nvSpPr>
        <p:spPr>
          <a:xfrm>
            <a:off x="899591" y="476672"/>
            <a:ext cx="7104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latin typeface="Agency FB" panose="020B0503020202020204" pitchFamily="34" charset="0"/>
              </a:rPr>
              <a:t>PREMIOS OTORGADOS POR EL CCC </a:t>
            </a:r>
          </a:p>
          <a:p>
            <a:pPr algn="ctr"/>
            <a:r>
              <a:rPr lang="es-ES_tradnl" sz="3200" b="1" dirty="0" smtClean="0">
                <a:latin typeface="Agency FB" panose="020B0503020202020204" pitchFamily="34" charset="0"/>
              </a:rPr>
              <a:t>2020</a:t>
            </a:r>
            <a:endParaRPr lang="es-ES" sz="3200" dirty="0" smtClean="0">
              <a:latin typeface="Agency FB" panose="020B0503020202020204" pitchFamily="34" charset="0"/>
            </a:endParaRPr>
          </a:p>
          <a:p>
            <a:pPr algn="ctr"/>
            <a:endParaRPr lang="es-ES" sz="3200" dirty="0">
              <a:latin typeface="Agency FB" panose="020B0503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58" y="2031846"/>
            <a:ext cx="5950947" cy="38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1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/>
          <a:stretch/>
        </p:blipFill>
        <p:spPr bwMode="auto">
          <a:xfrm>
            <a:off x="-16336" y="-27384"/>
            <a:ext cx="916033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51520" y="188640"/>
            <a:ext cx="878497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latin typeface="Arial Narrow" panose="020B0606020202030204" pitchFamily="34" charset="0"/>
              </a:rPr>
              <a:t> </a:t>
            </a:r>
            <a:endParaRPr lang="es-ES" dirty="0">
              <a:latin typeface="Arial Narrow" panose="020B0606020202030204" pitchFamily="34" charset="0"/>
            </a:endParaRPr>
          </a:p>
          <a:p>
            <a:r>
              <a:rPr lang="es-ES_tradnl" b="1" dirty="0">
                <a:latin typeface="Arial Narrow" panose="020B0606020202030204" pitchFamily="34" charset="0"/>
              </a:rPr>
              <a:t>PREMIO OBRA DE LA VIDA ICIDCA - AZCUBA 2020:</a:t>
            </a:r>
            <a:r>
              <a:rPr lang="es-ES_tradnl" dirty="0">
                <a:latin typeface="Arial Narrow" panose="020B0606020202030204" pitchFamily="34" charset="0"/>
              </a:rPr>
              <a:t>   Dr. C. Manuel Díaz de los Ríos</a:t>
            </a:r>
            <a:endParaRPr lang="es-ES" dirty="0">
              <a:latin typeface="Arial Narrow" panose="020B0606020202030204" pitchFamily="34" charset="0"/>
            </a:endParaRPr>
          </a:p>
          <a:p>
            <a:r>
              <a:rPr lang="es-ES_tradnl" b="1" dirty="0">
                <a:latin typeface="Arial Narrow" panose="020B0606020202030204" pitchFamily="34" charset="0"/>
              </a:rPr>
              <a:t> </a:t>
            </a:r>
            <a:endParaRPr lang="es-ES" dirty="0">
              <a:latin typeface="Arial Narrow" panose="020B0606020202030204" pitchFamily="34" charset="0"/>
            </a:endParaRPr>
          </a:p>
          <a:p>
            <a:r>
              <a:rPr lang="es-ES_tradnl" b="1" dirty="0" smtClean="0">
                <a:latin typeface="Arial Narrow" panose="020B0606020202030204" pitchFamily="34" charset="0"/>
              </a:rPr>
              <a:t>MEJOR INVESTIGADOR                                                                 JOVEN </a:t>
            </a:r>
            <a:r>
              <a:rPr lang="es-ES_tradnl" b="1" dirty="0">
                <a:latin typeface="Arial Narrow" panose="020B0606020202030204" pitchFamily="34" charset="0"/>
              </a:rPr>
              <a:t>TALENTO</a:t>
            </a:r>
            <a:r>
              <a:rPr lang="es-ES_tradnl" b="1" dirty="0" smtClean="0">
                <a:latin typeface="Arial Narrow" panose="020B0606020202030204" pitchFamily="34" charset="0"/>
              </a:rPr>
              <a:t/>
            </a:r>
            <a:br>
              <a:rPr lang="es-ES_tradnl" b="1" dirty="0" smtClean="0">
                <a:latin typeface="Arial Narrow" panose="020B0606020202030204" pitchFamily="34" charset="0"/>
              </a:rPr>
            </a:br>
            <a:r>
              <a:rPr lang="es-ES_tradnl" b="1" dirty="0" smtClean="0">
                <a:latin typeface="Arial Narrow" panose="020B0606020202030204" pitchFamily="34" charset="0"/>
              </a:rPr>
              <a:t> </a:t>
            </a:r>
            <a:r>
              <a:rPr lang="es-ES_tradnl" dirty="0" smtClean="0">
                <a:latin typeface="Arial Narrow" panose="020B0606020202030204" pitchFamily="34" charset="0"/>
              </a:rPr>
              <a:t>Dr.C. </a:t>
            </a:r>
            <a:r>
              <a:rPr lang="es-ES_tradnl" dirty="0">
                <a:latin typeface="Arial Narrow" panose="020B0606020202030204" pitchFamily="34" charset="0"/>
              </a:rPr>
              <a:t>Georgina  Michelena Álvarez </a:t>
            </a:r>
            <a:r>
              <a:rPr lang="es-ES_tradnl" dirty="0" smtClean="0">
                <a:latin typeface="Arial Narrow" panose="020B0606020202030204" pitchFamily="34" charset="0"/>
              </a:rPr>
              <a:t>                                                Lic</a:t>
            </a:r>
            <a:r>
              <a:rPr lang="es-ES_tradnl" dirty="0">
                <a:latin typeface="Arial Narrow" panose="020B0606020202030204" pitchFamily="34" charset="0"/>
              </a:rPr>
              <a:t>. Lisandra Teresa Martínez Valdés</a:t>
            </a:r>
            <a:endParaRPr lang="es-ES" dirty="0">
              <a:latin typeface="Arial Narrow" panose="020B0606020202030204" pitchFamily="34" charset="0"/>
            </a:endParaRPr>
          </a:p>
          <a:p>
            <a:r>
              <a:rPr lang="es-ES_tradnl" dirty="0">
                <a:latin typeface="Arial Narrow" panose="020B0606020202030204" pitchFamily="34" charset="0"/>
              </a:rPr>
              <a:t> </a:t>
            </a:r>
            <a:endParaRPr lang="es-ES" dirty="0">
              <a:latin typeface="Arial Narrow" panose="020B0606020202030204" pitchFamily="34" charset="0"/>
            </a:endParaRPr>
          </a:p>
          <a:p>
            <a:r>
              <a:rPr lang="es-ES_tradnl" b="1" dirty="0">
                <a:latin typeface="Arial Narrow" panose="020B0606020202030204" pitchFamily="34" charset="0"/>
              </a:rPr>
              <a:t>PREMIO MUJER DESTACADA EN LA INVESTIGACIÓN Y LOS </a:t>
            </a:r>
            <a:r>
              <a:rPr lang="es-ES_tradnl" b="1" dirty="0" smtClean="0">
                <a:latin typeface="Arial Narrow" panose="020B0606020202030204" pitchFamily="34" charset="0"/>
              </a:rPr>
              <a:t>SERVICIOS:</a:t>
            </a:r>
          </a:p>
          <a:p>
            <a:r>
              <a:rPr lang="es-ES_tradnl" b="1" dirty="0" smtClean="0">
                <a:latin typeface="Arial Narrow" panose="020B0606020202030204" pitchFamily="34" charset="0"/>
              </a:rPr>
              <a:t>  </a:t>
            </a:r>
            <a:r>
              <a:rPr lang="es-ES_tradnl" dirty="0" smtClean="0">
                <a:latin typeface="Arial Narrow" panose="020B0606020202030204" pitchFamily="34" charset="0"/>
              </a:rPr>
              <a:t>Ing</a:t>
            </a:r>
            <a:r>
              <a:rPr lang="es-ES_tradnl" dirty="0">
                <a:latin typeface="Arial Narrow" panose="020B0606020202030204" pitchFamily="34" charset="0"/>
              </a:rPr>
              <a:t>. Indira Álvarez Quesada</a:t>
            </a:r>
            <a:endParaRPr lang="es-ES" dirty="0">
              <a:latin typeface="Arial Narrow" panose="020B0606020202030204" pitchFamily="34" charset="0"/>
            </a:endParaRPr>
          </a:p>
          <a:p>
            <a:r>
              <a:rPr lang="es-ES_tradnl" dirty="0">
                <a:latin typeface="Arial Narrow" panose="020B0606020202030204" pitchFamily="34" charset="0"/>
              </a:rPr>
              <a:t> </a:t>
            </a:r>
            <a:endParaRPr lang="es-ES" dirty="0">
              <a:latin typeface="Arial Narrow" panose="020B0606020202030204" pitchFamily="34" charset="0"/>
            </a:endParaRPr>
          </a:p>
          <a:p>
            <a:r>
              <a:rPr lang="es-ES_tradnl" b="1" dirty="0">
                <a:latin typeface="Arial Narrow" panose="020B0606020202030204" pitchFamily="34" charset="0"/>
              </a:rPr>
              <a:t>PREMIO DESTACADO EN LA ACTIVIDAD DE SERVICIOS CIENTÍFICOS-TÉCNICOS</a:t>
            </a:r>
            <a:endParaRPr lang="es-ES" dirty="0">
              <a:latin typeface="Arial Narrow" panose="020B0606020202030204" pitchFamily="34" charset="0"/>
            </a:endParaRPr>
          </a:p>
          <a:p>
            <a:r>
              <a:rPr lang="es-ES_tradnl" dirty="0">
                <a:latin typeface="Arial Narrow" panose="020B0606020202030204" pitchFamily="34" charset="0"/>
              </a:rPr>
              <a:t>Ing. Leopoldo </a:t>
            </a:r>
            <a:r>
              <a:rPr lang="es-ES_tradnl" dirty="0" err="1">
                <a:latin typeface="Arial Narrow" panose="020B0606020202030204" pitchFamily="34" charset="0"/>
              </a:rPr>
              <a:t>Rostgard</a:t>
            </a:r>
            <a:r>
              <a:rPr lang="es-ES_tradnl" dirty="0">
                <a:latin typeface="Arial Narrow" panose="020B0606020202030204" pitchFamily="34" charset="0"/>
              </a:rPr>
              <a:t> </a:t>
            </a:r>
            <a:r>
              <a:rPr lang="es-ES_tradnl" dirty="0" smtClean="0">
                <a:latin typeface="Arial Narrow" panose="020B0606020202030204" pitchFamily="34" charset="0"/>
              </a:rPr>
              <a:t>Beltrán</a:t>
            </a:r>
          </a:p>
          <a:p>
            <a:endParaRPr lang="es-ES_tradnl" dirty="0">
              <a:latin typeface="Arial Narrow" panose="020B0606020202030204" pitchFamily="34" charset="0"/>
            </a:endParaRPr>
          </a:p>
          <a:p>
            <a:r>
              <a:rPr lang="es-ES_tradnl" b="1" dirty="0">
                <a:latin typeface="Arial Narrow" panose="020B0606020202030204" pitchFamily="34" charset="0"/>
              </a:rPr>
              <a:t>PREMIO </a:t>
            </a:r>
            <a:r>
              <a:rPr lang="es-ES_tradnl" b="1" dirty="0" smtClean="0">
                <a:latin typeface="Arial Narrow" panose="020B0606020202030204" pitchFamily="34" charset="0"/>
              </a:rPr>
              <a:t>PUBLICACIONES: </a:t>
            </a:r>
            <a:r>
              <a:rPr lang="es-ES_tradnl" dirty="0">
                <a:latin typeface="Arial Narrow" panose="020B0606020202030204" pitchFamily="34" charset="0"/>
              </a:rPr>
              <a:t>Dr. C. Reinaldo H. Fraga Vidal</a:t>
            </a:r>
            <a:endParaRPr lang="es-ES" dirty="0">
              <a:latin typeface="Arial Narrow" panose="020B0606020202030204" pitchFamily="34" charset="0"/>
            </a:endParaRPr>
          </a:p>
          <a:p>
            <a:endParaRPr lang="es-ES" dirty="0">
              <a:latin typeface="Arial Narrow" panose="020B0606020202030204" pitchFamily="34" charset="0"/>
            </a:endParaRPr>
          </a:p>
          <a:p>
            <a:r>
              <a:rPr lang="es-ES_tradnl" b="1" dirty="0" smtClean="0">
                <a:latin typeface="Arial Narrow" panose="020B0606020202030204" pitchFamily="34" charset="0"/>
              </a:rPr>
              <a:t>TRABAJO </a:t>
            </a:r>
            <a:r>
              <a:rPr lang="es-ES_tradnl" b="1" dirty="0">
                <a:latin typeface="Arial Narrow" panose="020B0606020202030204" pitchFamily="34" charset="0"/>
              </a:rPr>
              <a:t>DE INNOVACIÓN </a:t>
            </a:r>
            <a:r>
              <a:rPr lang="es-ES_tradnl" b="1" dirty="0" smtClean="0">
                <a:latin typeface="Arial Narrow" panose="020B0606020202030204" pitchFamily="34" charset="0"/>
              </a:rPr>
              <a:t>TECNOLÓGICA</a:t>
            </a:r>
          </a:p>
          <a:p>
            <a:endParaRPr lang="es-ES" dirty="0">
              <a:latin typeface="Arial Narrow" panose="020B0606020202030204" pitchFamily="34" charset="0"/>
            </a:endParaRPr>
          </a:p>
          <a:p>
            <a:r>
              <a:rPr lang="es-ES" b="1" dirty="0">
                <a:latin typeface="Arial Narrow" panose="020B0606020202030204" pitchFamily="34" charset="0"/>
              </a:rPr>
              <a:t>PERFECCIONAMIENTO DE LA TECNOLOGÍA DE </a:t>
            </a:r>
            <a:r>
              <a:rPr lang="es-ES" b="1" dirty="0" smtClean="0">
                <a:latin typeface="Arial Narrow" panose="020B0606020202030204" pitchFamily="34" charset="0"/>
              </a:rPr>
              <a:t>FITOMAS E-EC </a:t>
            </a:r>
          </a:p>
          <a:p>
            <a:pPr algn="just"/>
            <a:r>
              <a:rPr lang="es-ES_tradnl" b="1" dirty="0" smtClean="0">
                <a:latin typeface="Arial Narrow" panose="020B0606020202030204" pitchFamily="34" charset="0"/>
              </a:rPr>
              <a:t>Autores</a:t>
            </a:r>
            <a:r>
              <a:rPr lang="es-ES_tradnl" b="1" dirty="0">
                <a:latin typeface="Arial Narrow" panose="020B0606020202030204" pitchFamily="34" charset="0"/>
              </a:rPr>
              <a:t>:</a:t>
            </a:r>
            <a:r>
              <a:rPr lang="es-ES_tradnl" dirty="0">
                <a:latin typeface="Arial Narrow" panose="020B0606020202030204" pitchFamily="34" charset="0"/>
              </a:rPr>
              <a:t> </a:t>
            </a:r>
            <a:r>
              <a:rPr lang="es-ES" dirty="0">
                <a:latin typeface="Arial Narrow" panose="020B0606020202030204" pitchFamily="34" charset="0"/>
              </a:rPr>
              <a:t>Manuel Díaz de los Ríos, Tania García Martínez, Marlen Lorenzo Maiquez, Rafael </a:t>
            </a:r>
            <a:r>
              <a:rPr lang="es-ES" dirty="0" err="1">
                <a:latin typeface="Arial Narrow" panose="020B0606020202030204" pitchFamily="34" charset="0"/>
              </a:rPr>
              <a:t>Zuaznabar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Zuaznabar</a:t>
            </a:r>
            <a:r>
              <a:rPr lang="es-ES" dirty="0">
                <a:latin typeface="Arial Narrow" panose="020B0606020202030204" pitchFamily="34" charset="0"/>
              </a:rPr>
              <a:t>, </a:t>
            </a:r>
            <a:r>
              <a:rPr lang="es-ES" dirty="0" err="1">
                <a:latin typeface="Arial Narrow" panose="020B0606020202030204" pitchFamily="34" charset="0"/>
              </a:rPr>
              <a:t>Ivis</a:t>
            </a:r>
            <a:r>
              <a:rPr lang="es-ES" dirty="0">
                <a:latin typeface="Arial Narrow" panose="020B0606020202030204" pitchFamily="34" charset="0"/>
              </a:rPr>
              <a:t> Morales Pérez y Mercedes González </a:t>
            </a:r>
            <a:r>
              <a:rPr lang="es-ES" dirty="0" smtClean="0">
                <a:latin typeface="Arial Narrow" panose="020B0606020202030204" pitchFamily="34" charset="0"/>
              </a:rPr>
              <a:t>Reynosa. </a:t>
            </a:r>
            <a:r>
              <a:rPr lang="es-ES" b="1" dirty="0" smtClean="0">
                <a:latin typeface="Arial Narrow" panose="020B0606020202030204" pitchFamily="34" charset="0"/>
              </a:rPr>
              <a:t>Colaboradores</a:t>
            </a:r>
            <a:r>
              <a:rPr lang="es-ES" dirty="0">
                <a:latin typeface="Arial Narrow" panose="020B0606020202030204" pitchFamily="34" charset="0"/>
              </a:rPr>
              <a:t>: Ezequiel Gallegos López, Orlando Pérez </a:t>
            </a:r>
            <a:r>
              <a:rPr lang="es-ES" dirty="0" err="1">
                <a:latin typeface="Arial Narrow" panose="020B0606020202030204" pitchFamily="34" charset="0"/>
              </a:rPr>
              <a:t>Burguez</a:t>
            </a:r>
            <a:r>
              <a:rPr lang="es-ES" dirty="0">
                <a:latin typeface="Arial Narrow" panose="020B0606020202030204" pitchFamily="34" charset="0"/>
              </a:rPr>
              <a:t> y Félix </a:t>
            </a:r>
            <a:r>
              <a:rPr lang="es-ES" dirty="0" err="1">
                <a:latin typeface="Arial Narrow" panose="020B0606020202030204" pitchFamily="34" charset="0"/>
              </a:rPr>
              <a:t>Borroto</a:t>
            </a:r>
            <a:r>
              <a:rPr lang="es-ES" dirty="0">
                <a:latin typeface="Arial Narrow" panose="020B0606020202030204" pitchFamily="34" charset="0"/>
              </a:rPr>
              <a:t> González</a:t>
            </a:r>
            <a:r>
              <a:rPr lang="es-ES" dirty="0" smtClean="0">
                <a:latin typeface="Arial Narrow" panose="020B0606020202030204" pitchFamily="34" charset="0"/>
              </a:rPr>
              <a:t>.</a:t>
            </a:r>
          </a:p>
          <a:p>
            <a:pPr algn="just"/>
            <a:endParaRPr lang="es-ES" dirty="0">
              <a:latin typeface="Arial Narrow" panose="020B0606020202030204" pitchFamily="34" charset="0"/>
            </a:endParaRPr>
          </a:p>
          <a:p>
            <a:r>
              <a:rPr lang="es-ES_tradnl" b="1" dirty="0" smtClean="0">
                <a:latin typeface="Arial Narrow" panose="020B0606020202030204" pitchFamily="34" charset="0"/>
              </a:rPr>
              <a:t>PREMIOS OBRA DE LA VIDA ICIDCA 2020</a:t>
            </a:r>
            <a:endParaRPr lang="es-ES" dirty="0" smtClean="0">
              <a:latin typeface="Arial Narrow" panose="020B0606020202030204" pitchFamily="34" charset="0"/>
            </a:endParaRPr>
          </a:p>
          <a:p>
            <a:pPr lvl="0"/>
            <a:r>
              <a:rPr lang="es-ES_tradnl" dirty="0" smtClean="0">
                <a:latin typeface="Arial Narrow" panose="020B0606020202030204" pitchFamily="34" charset="0"/>
              </a:rPr>
              <a:t>Ing. Aida Victoria Cedeño Pérez. Ing. Irma Rosa Ramos </a:t>
            </a:r>
            <a:r>
              <a:rPr lang="es-ES_tradnl" dirty="0" err="1" smtClean="0">
                <a:latin typeface="Arial Narrow" panose="020B0606020202030204" pitchFamily="34" charset="0"/>
              </a:rPr>
              <a:t>Pouza</a:t>
            </a:r>
            <a:r>
              <a:rPr lang="es-ES_tradnl" dirty="0" smtClean="0">
                <a:latin typeface="Arial Narrow" panose="020B0606020202030204" pitchFamily="34" charset="0"/>
              </a:rPr>
              <a:t>. Ing. Félix Roberto Lomba Ojeda. Dr. C. Raúl Sabadi Díaz.</a:t>
            </a:r>
            <a:endParaRPr lang="es-ES" dirty="0">
              <a:latin typeface="Arial Narrow" panose="020B0606020202030204" pitchFamily="34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251520" y="404664"/>
            <a:ext cx="864096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1403648" y="-27384"/>
            <a:ext cx="7104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latin typeface="Arial Narrow" panose="020B0606020202030204" pitchFamily="34" charset="0"/>
              </a:rPr>
              <a:t>PREMIOS OTORGADOS POR EL CCC 2020</a:t>
            </a:r>
            <a:endParaRPr lang="es-ES" dirty="0" smtClean="0">
              <a:latin typeface="Arial Narrow" panose="020B0606020202030204" pitchFamily="34" charset="0"/>
            </a:endParaRP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756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/>
          <a:stretch/>
        </p:blipFill>
        <p:spPr bwMode="auto">
          <a:xfrm>
            <a:off x="-16336" y="-27384"/>
            <a:ext cx="916033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-2124744" y="0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latin typeface="Arial Narrow" panose="020B0606020202030204" pitchFamily="34" charset="0"/>
              </a:rPr>
              <a:t>PREMIOS OTORGADOS POR EL CCC 2020</a:t>
            </a:r>
            <a:endParaRPr lang="es-ES" sz="1600" dirty="0">
              <a:latin typeface="Arial Narrow" panose="020B0606020202030204" pitchFamily="34" charset="0"/>
            </a:endParaRPr>
          </a:p>
          <a:p>
            <a:r>
              <a:rPr lang="es-ES_tradnl" sz="1600" b="1" dirty="0">
                <a:latin typeface="Arial Narrow" panose="020B0606020202030204" pitchFamily="34" charset="0"/>
              </a:rPr>
              <a:t> </a:t>
            </a:r>
            <a:endParaRPr lang="es-ES" sz="1600" dirty="0">
              <a:latin typeface="Arial Narrow" panose="020B0606020202030204" pitchFamily="34" charset="0"/>
            </a:endParaRPr>
          </a:p>
          <a:p>
            <a:r>
              <a:rPr lang="es-ES_tradnl" sz="1600" dirty="0" smtClean="0">
                <a:latin typeface="Arial Narrow" panose="020B0606020202030204" pitchFamily="34" charset="0"/>
              </a:rPr>
              <a:t> </a:t>
            </a:r>
            <a:endParaRPr lang="es-ES" sz="1600" dirty="0" smtClean="0">
              <a:latin typeface="Arial Narrow" panose="020B0606020202030204" pitchFamily="34" charset="0"/>
            </a:endParaRPr>
          </a:p>
          <a:p>
            <a:pPr algn="just"/>
            <a:endParaRPr lang="es-ES" sz="16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600" b="1" dirty="0" smtClean="0">
                <a:latin typeface="Arial Narrow" panose="020B0606020202030204" pitchFamily="34" charset="0"/>
              </a:rPr>
              <a:t> </a:t>
            </a:r>
            <a:endParaRPr lang="es-ES" sz="1600" dirty="0">
              <a:latin typeface="Arial Narrow" panose="020B0606020202030204" pitchFamily="34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251520" y="404664"/>
            <a:ext cx="864096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395536" y="512677"/>
            <a:ext cx="864096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 smtClean="0">
                <a:latin typeface="Arial Narrow" panose="020B0606020202030204" pitchFamily="34" charset="0"/>
              </a:rPr>
              <a:t>AMPLIACIÓN </a:t>
            </a:r>
            <a:r>
              <a:rPr lang="es-ES" sz="1400" b="1" dirty="0">
                <a:latin typeface="Arial Narrow" panose="020B0606020202030204" pitchFamily="34" charset="0"/>
              </a:rPr>
              <a:t>Y CERTIFICACIÓN DEL ALCANCE, DEL SISTEMA DE GESTIÓN DE LA CALIDAD DEL ICIDCA: LAS PRODUCCIONES DE FITOMAS Y NITROFIX</a:t>
            </a:r>
            <a:endParaRPr lang="es-ES" sz="1400" dirty="0" smtClean="0">
              <a:effectLst/>
              <a:latin typeface="Arial Narrow" panose="020B0606020202030204" pitchFamily="34" charset="0"/>
            </a:endParaRPr>
          </a:p>
          <a:p>
            <a:pPr algn="just"/>
            <a:r>
              <a:rPr lang="es-ES" sz="1400" b="1" dirty="0">
                <a:latin typeface="Arial Narrow" panose="020B0606020202030204" pitchFamily="34" charset="0"/>
              </a:rPr>
              <a:t>Autores principales: </a:t>
            </a:r>
            <a:r>
              <a:rPr lang="es-US" sz="1400" dirty="0">
                <a:latin typeface="Arial Narrow" panose="020B0606020202030204" pitchFamily="34" charset="0"/>
              </a:rPr>
              <a:t>Grisel María Ortega Arias-Carbajal, </a:t>
            </a:r>
            <a:r>
              <a:rPr lang="es-US" sz="1400" dirty="0" err="1">
                <a:latin typeface="Arial Narrow" panose="020B0606020202030204" pitchFamily="34" charset="0"/>
              </a:rPr>
              <a:t>Marlyn</a:t>
            </a:r>
            <a:r>
              <a:rPr lang="es-US" sz="1400" dirty="0">
                <a:latin typeface="Arial Narrow" panose="020B0606020202030204" pitchFamily="34" charset="0"/>
              </a:rPr>
              <a:t> Pérez Rodríguez, Tania García Martínez, Maricela Vega Batista.</a:t>
            </a:r>
            <a:endParaRPr lang="es-ES" sz="1400" dirty="0" smtClean="0">
              <a:effectLst/>
              <a:latin typeface="Arial Narrow" panose="020B0606020202030204" pitchFamily="34" charset="0"/>
            </a:endParaRPr>
          </a:p>
          <a:p>
            <a:pPr algn="just"/>
            <a:r>
              <a:rPr lang="es-MX" sz="1400" dirty="0">
                <a:latin typeface="Arial Narrow" panose="020B0606020202030204" pitchFamily="34" charset="0"/>
              </a:rPr>
              <a:t> 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b="1" cap="all" dirty="0">
                <a:latin typeface="Arial Narrow" panose="020B0606020202030204" pitchFamily="34" charset="0"/>
              </a:rPr>
              <a:t>ESCALADO DE LA PRODUCCIÓN DE BIOFER (</a:t>
            </a:r>
            <a:r>
              <a:rPr lang="es-ES_tradnl" sz="1400" b="1" i="1" cap="all" dirty="0" err="1">
                <a:latin typeface="Arial Narrow" panose="020B0606020202030204" pitchFamily="34" charset="0"/>
              </a:rPr>
              <a:t>Rhizobium</a:t>
            </a:r>
            <a:r>
              <a:rPr lang="es-ES_tradnl" sz="1400" b="1" cap="all" dirty="0">
                <a:latin typeface="Arial Narrow" panose="020B0606020202030204" pitchFamily="34" charset="0"/>
              </a:rPr>
              <a:t>) PARA LA </a:t>
            </a:r>
            <a:r>
              <a:rPr lang="es-ES_tradnl" sz="1400" b="1" dirty="0">
                <a:latin typeface="Arial Narrow" panose="020B0606020202030204" pitchFamily="34" charset="0"/>
              </a:rPr>
              <a:t> </a:t>
            </a:r>
            <a:r>
              <a:rPr lang="es-ES_tradnl" sz="1400" b="1" cap="all" dirty="0">
                <a:latin typeface="Arial Narrow" panose="020B0606020202030204" pitchFamily="34" charset="0"/>
              </a:rPr>
              <a:t> PRODUCCIÓN NACIONAL DE FRIJOL EN LA UEB BIOPROCESOS CUBA  10.</a:t>
            </a:r>
            <a:endParaRPr lang="es-ES" sz="1400" dirty="0" smtClean="0">
              <a:effectLst/>
              <a:latin typeface="Arial Narrow" panose="020B0606020202030204" pitchFamily="34" charset="0"/>
            </a:endParaRPr>
          </a:p>
          <a:p>
            <a:pPr algn="just"/>
            <a:r>
              <a:rPr lang="es-ES_tradnl" sz="1400" b="1" dirty="0">
                <a:latin typeface="Arial Narrow" panose="020B0606020202030204" pitchFamily="34" charset="0"/>
              </a:rPr>
              <a:t>Autores:</a:t>
            </a:r>
            <a:r>
              <a:rPr lang="es-ES_tradnl" sz="1400" dirty="0">
                <a:latin typeface="Arial Narrow" panose="020B0606020202030204" pitchFamily="34" charset="0"/>
              </a:rPr>
              <a:t> Ana Nelis San Juan, Daisy </a:t>
            </a:r>
            <a:r>
              <a:rPr lang="es-ES_tradnl" sz="1400" dirty="0" err="1">
                <a:latin typeface="Arial Narrow" panose="020B0606020202030204" pitchFamily="34" charset="0"/>
              </a:rPr>
              <a:t>Dopico</a:t>
            </a:r>
            <a:r>
              <a:rPr lang="es-ES_tradnl" sz="1400" dirty="0">
                <a:latin typeface="Arial Narrow" panose="020B0606020202030204" pitchFamily="34" charset="0"/>
              </a:rPr>
              <a:t>, Luis Gómez, Sol Santander, </a:t>
            </a:r>
            <a:r>
              <a:rPr lang="es-ES_tradnl" sz="1400" dirty="0" err="1">
                <a:latin typeface="Arial Narrow" panose="020B0606020202030204" pitchFamily="34" charset="0"/>
              </a:rPr>
              <a:t>Marlyn</a:t>
            </a:r>
            <a:r>
              <a:rPr lang="es-ES_tradnl" sz="1400" dirty="0">
                <a:latin typeface="Arial Narrow" panose="020B0606020202030204" pitchFamily="34" charset="0"/>
              </a:rPr>
              <a:t> Pérez, Santiago </a:t>
            </a:r>
            <a:r>
              <a:rPr lang="es-ES_tradnl" sz="1400" dirty="0" err="1">
                <a:latin typeface="Arial Narrow" panose="020B0606020202030204" pitchFamily="34" charset="0"/>
              </a:rPr>
              <a:t>Estupiñán</a:t>
            </a:r>
            <a:r>
              <a:rPr lang="es-ES_tradnl" sz="1400" dirty="0">
                <a:latin typeface="Arial Narrow" panose="020B0606020202030204" pitchFamily="34" charset="0"/>
              </a:rPr>
              <a:t>, Reinaldo Acosta, </a:t>
            </a:r>
            <a:r>
              <a:rPr lang="es-ES_tradnl" sz="1400" dirty="0" err="1">
                <a:latin typeface="Arial Narrow" panose="020B0606020202030204" pitchFamily="34" charset="0"/>
              </a:rPr>
              <a:t>Yanelis</a:t>
            </a:r>
            <a:r>
              <a:rPr lang="es-ES_tradnl" sz="1400" dirty="0">
                <a:latin typeface="Arial Narrow" panose="020B0606020202030204" pitchFamily="34" charset="0"/>
              </a:rPr>
              <a:t> Díaz.</a:t>
            </a:r>
            <a:endParaRPr lang="es-ES" sz="1400" dirty="0" smtClean="0">
              <a:effectLst/>
              <a:latin typeface="Arial Narrow" panose="020B0606020202030204" pitchFamily="34" charset="0"/>
            </a:endParaRPr>
          </a:p>
          <a:p>
            <a:pPr algn="just"/>
            <a:r>
              <a:rPr lang="es-ES" sz="1400" dirty="0">
                <a:latin typeface="Arial Narrow" panose="020B0606020202030204" pitchFamily="34" charset="0"/>
              </a:rPr>
              <a:t> </a:t>
            </a:r>
            <a:endParaRPr lang="es-ES" sz="1400" dirty="0" smtClean="0">
              <a:effectLst/>
              <a:latin typeface="Arial Narrow" panose="020B0606020202030204" pitchFamily="34" charset="0"/>
            </a:endParaRPr>
          </a:p>
          <a:p>
            <a:pPr algn="just"/>
            <a:r>
              <a:rPr lang="es-ES" sz="1400" b="1" dirty="0">
                <a:latin typeface="Arial Narrow" panose="020B0606020202030204" pitchFamily="34" charset="0"/>
              </a:rPr>
              <a:t>ASESORÍA TÉCNICA PARA EL DISEÑO E IMPLANTACIÓN DEL NUEVO SISTEMA DE PAGO DE LA CAÑA POR SU CALIDAD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" sz="1400" b="1" dirty="0">
                <a:latin typeface="Arial Narrow" panose="020B0606020202030204" pitchFamily="34" charset="0"/>
              </a:rPr>
              <a:t>Autores: </a:t>
            </a:r>
            <a:r>
              <a:rPr lang="es-ES" sz="1400" dirty="0">
                <a:latin typeface="Arial Narrow" panose="020B0606020202030204" pitchFamily="34" charset="0"/>
              </a:rPr>
              <a:t>Mauricio Ribas García, Abel Verdecía Fonseca, Arodis Caballero Núñez, Rolando Iglesias, Richard Moya Olivera, Luis Donald Rodríguez, Leopoldo </a:t>
            </a:r>
            <a:r>
              <a:rPr lang="es-ES" sz="1400" dirty="0" err="1">
                <a:latin typeface="Arial Narrow" panose="020B0606020202030204" pitchFamily="34" charset="0"/>
              </a:rPr>
              <a:t>Rostgaard</a:t>
            </a:r>
            <a:r>
              <a:rPr lang="es-ES" sz="1400" dirty="0">
                <a:latin typeface="Arial Narrow" panose="020B0606020202030204" pitchFamily="34" charset="0"/>
              </a:rPr>
              <a:t> Beltrán.</a:t>
            </a:r>
          </a:p>
          <a:p>
            <a:pPr algn="just"/>
            <a:r>
              <a:rPr lang="es-ES" sz="1400" dirty="0">
                <a:latin typeface="Arial Narrow" panose="020B0606020202030204" pitchFamily="34" charset="0"/>
              </a:rPr>
              <a:t> </a:t>
            </a:r>
          </a:p>
          <a:p>
            <a:pPr algn="just"/>
            <a:r>
              <a:rPr lang="es-ES" sz="1400" b="1" dirty="0">
                <a:latin typeface="Arial Narrow" panose="020B0606020202030204" pitchFamily="34" charset="0"/>
              </a:rPr>
              <a:t>NUEVAS SOLUCIONES PARA LA RECUPERACIÓN DE PIEZAS CON COMPOSICIONES POLIMÉRICAS FURÁNICAS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" sz="1400" b="1" dirty="0">
                <a:latin typeface="Arial Narrow" panose="020B0606020202030204" pitchFamily="34" charset="0"/>
              </a:rPr>
              <a:t>Autores: </a:t>
            </a:r>
            <a:r>
              <a:rPr lang="es-ES" sz="1400" dirty="0">
                <a:latin typeface="Arial Narrow" panose="020B0606020202030204" pitchFamily="34" charset="0"/>
              </a:rPr>
              <a:t>Andrés Gómez Estévez, Marlen Lorenzo, Marta González, Mercedes Sosa Hernández, Arelis Rodríguez Padrón, Juan A. Leal.</a:t>
            </a:r>
          </a:p>
          <a:p>
            <a:pPr algn="just"/>
            <a:r>
              <a:rPr lang="es-ES" sz="1400" dirty="0">
                <a:latin typeface="Arial Narrow" panose="020B0606020202030204" pitchFamily="34" charset="0"/>
              </a:rPr>
              <a:t> </a:t>
            </a:r>
          </a:p>
          <a:p>
            <a:pPr algn="just"/>
            <a:r>
              <a:rPr lang="es-ES" sz="1400" b="1" dirty="0">
                <a:latin typeface="Arial Narrow" panose="020B0606020202030204" pitchFamily="34" charset="0"/>
              </a:rPr>
              <a:t>LA MÉTRICA COMO INSTRUMENTO DE MONITOREO Y SU CONTRIBUCIÓN A LA REDUCCIÓN DE LA CONTAMINACIÓN EN EL VERTIMIENTO DE RESIDUALES LÍQUIDOS AZUCAREROS</a:t>
            </a:r>
            <a:endParaRPr lang="es-ES" sz="1400" dirty="0">
              <a:latin typeface="Arial Narrow" panose="020B0606020202030204" pitchFamily="34" charset="0"/>
            </a:endParaRPr>
          </a:p>
          <a:p>
            <a:r>
              <a:rPr lang="es-ES" sz="1400" b="1" dirty="0">
                <a:latin typeface="Arial Narrow" panose="020B0606020202030204" pitchFamily="34" charset="0"/>
              </a:rPr>
              <a:t>Autores: </a:t>
            </a:r>
            <a:r>
              <a:rPr lang="es-ES_tradnl" sz="1400" dirty="0">
                <a:latin typeface="Arial Narrow" panose="020B0606020202030204" pitchFamily="34" charset="0"/>
              </a:rPr>
              <a:t>Georgina Michelena Álvarez, Evelyn </a:t>
            </a:r>
            <a:r>
              <a:rPr lang="es-ES_tradnl" sz="1400" dirty="0" err="1">
                <a:latin typeface="Arial Narrow" panose="020B0606020202030204" pitchFamily="34" charset="0"/>
              </a:rPr>
              <a:t>Faife</a:t>
            </a:r>
            <a:r>
              <a:rPr lang="es-ES_tradnl" sz="1400" dirty="0">
                <a:latin typeface="Arial Narrow" panose="020B0606020202030204" pitchFamily="34" charset="0"/>
              </a:rPr>
              <a:t> </a:t>
            </a:r>
            <a:r>
              <a:rPr lang="es-ES_tradnl" sz="1400" dirty="0" smtClean="0">
                <a:latin typeface="Arial Narrow" panose="020B0606020202030204" pitchFamily="34" charset="0"/>
              </a:rPr>
              <a:t>Pérez, </a:t>
            </a:r>
            <a:r>
              <a:rPr lang="es-ES_tradnl" sz="1400" dirty="0">
                <a:latin typeface="Arial Narrow" panose="020B0606020202030204" pitchFamily="34" charset="0"/>
              </a:rPr>
              <a:t>Orly López Delgado, </a:t>
            </a:r>
            <a:r>
              <a:rPr lang="es-ES_tradnl" sz="1400" dirty="0" err="1">
                <a:latin typeface="Arial Narrow" panose="020B0606020202030204" pitchFamily="34" charset="0"/>
              </a:rPr>
              <a:t>Yaima</a:t>
            </a:r>
            <a:r>
              <a:rPr lang="es-ES_tradnl" sz="1400" dirty="0">
                <a:latin typeface="Arial Narrow" panose="020B0606020202030204" pitchFamily="34" charset="0"/>
              </a:rPr>
              <a:t> Izquierdo Gonzáles, Yohana de la Hoz Izquierdo, </a:t>
            </a:r>
            <a:r>
              <a:rPr lang="es-ES_tradnl" sz="1400" dirty="0" err="1">
                <a:latin typeface="Arial Narrow" panose="020B0606020202030204" pitchFamily="34" charset="0"/>
              </a:rPr>
              <a:t>Dianelis</a:t>
            </a:r>
            <a:r>
              <a:rPr lang="es-ES_tradnl" sz="1400" dirty="0">
                <a:latin typeface="Arial Narrow" panose="020B0606020202030204" pitchFamily="34" charset="0"/>
              </a:rPr>
              <a:t> </a:t>
            </a:r>
            <a:r>
              <a:rPr lang="es-ES_tradnl" sz="1400" dirty="0" err="1">
                <a:latin typeface="Arial Narrow" panose="020B0606020202030204" pitchFamily="34" charset="0"/>
              </a:rPr>
              <a:t>Roget</a:t>
            </a:r>
            <a:r>
              <a:rPr lang="es-ES_tradnl" sz="1400" dirty="0">
                <a:latin typeface="Arial Narrow" panose="020B0606020202030204" pitchFamily="34" charset="0"/>
              </a:rPr>
              <a:t> Guevara, Dania Alonso  Estrada, </a:t>
            </a:r>
            <a:r>
              <a:rPr lang="es-ES_tradnl" sz="1400" dirty="0" err="1">
                <a:latin typeface="Arial Narrow" panose="020B0606020202030204" pitchFamily="34" charset="0"/>
              </a:rPr>
              <a:t>Lizzie</a:t>
            </a:r>
            <a:r>
              <a:rPr lang="es-ES_tradnl" sz="1400" dirty="0">
                <a:latin typeface="Arial Narrow" panose="020B0606020202030204" pitchFamily="34" charset="0"/>
              </a:rPr>
              <a:t> Lam </a:t>
            </a:r>
            <a:r>
              <a:rPr lang="es-ES_tradnl" sz="1400" dirty="0" err="1">
                <a:latin typeface="Arial Narrow" panose="020B0606020202030204" pitchFamily="34" charset="0"/>
              </a:rPr>
              <a:t>Cancio</a:t>
            </a:r>
            <a:r>
              <a:rPr lang="es-ES_tradnl" sz="1400" dirty="0">
                <a:latin typeface="Arial Narrow" panose="020B0606020202030204" pitchFamily="34" charset="0"/>
              </a:rPr>
              <a:t>, Alejandro Desdín Basulto y </a:t>
            </a:r>
            <a:r>
              <a:rPr lang="es-ES_tradnl" sz="1400" dirty="0" smtClean="0">
                <a:latin typeface="Arial Narrow" panose="020B0606020202030204" pitchFamily="34" charset="0"/>
              </a:rPr>
              <a:t>Rafael Rodríguez</a:t>
            </a:r>
          </a:p>
          <a:p>
            <a:endParaRPr lang="es-ES_tradnl" sz="1400" b="1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b="1" dirty="0">
                <a:latin typeface="Arial Narrow" panose="020B0606020202030204" pitchFamily="34" charset="0"/>
              </a:rPr>
              <a:t>ESCALADO DE BAGAZO FUNCIONALIZADO CON NANOPARTÍCULAS DE MAGNETITA EN LA PLANTA DE SÍNTESIS DEL ICIDCA PARA LA REMOCIÓN DE CONTAMINANTES.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_tradnl" sz="1400" b="1" dirty="0">
                <a:latin typeface="Arial Narrow" panose="020B0606020202030204" pitchFamily="34" charset="0"/>
              </a:rPr>
              <a:t>Autores:</a:t>
            </a:r>
            <a:r>
              <a:rPr lang="es-ES_tradnl" sz="1400" dirty="0">
                <a:latin typeface="Arial Narrow" panose="020B0606020202030204" pitchFamily="34" charset="0"/>
              </a:rPr>
              <a:t> Adolfo Brown Gómez, Amaury Álvarez Delgado, José Alberto Pérez, </a:t>
            </a:r>
            <a:r>
              <a:rPr lang="es-ES_tradnl" sz="1400" dirty="0" err="1">
                <a:latin typeface="Arial Narrow" panose="020B0606020202030204" pitchFamily="34" charset="0"/>
              </a:rPr>
              <a:t>Yorexis</a:t>
            </a:r>
            <a:r>
              <a:rPr lang="es-ES_tradnl" sz="1400" dirty="0">
                <a:latin typeface="Arial Narrow" panose="020B0606020202030204" pitchFamily="34" charset="0"/>
              </a:rPr>
              <a:t> González Alfaro, </a:t>
            </a:r>
            <a:r>
              <a:rPr lang="es-ES_tradnl" sz="1400" dirty="0" err="1">
                <a:latin typeface="Arial Narrow" panose="020B0606020202030204" pitchFamily="34" charset="0"/>
              </a:rPr>
              <a:t>Sayli</a:t>
            </a:r>
            <a:r>
              <a:rPr lang="es-ES_tradnl" sz="1400" dirty="0">
                <a:latin typeface="Arial Narrow" panose="020B0606020202030204" pitchFamily="34" charset="0"/>
              </a:rPr>
              <a:t> </a:t>
            </a:r>
            <a:r>
              <a:rPr lang="es-ES_tradnl" sz="1400" dirty="0" err="1">
                <a:latin typeface="Arial Narrow" panose="020B0606020202030204" pitchFamily="34" charset="0"/>
              </a:rPr>
              <a:t>Albuerne</a:t>
            </a:r>
            <a:r>
              <a:rPr lang="es-ES_tradnl" sz="1400" dirty="0">
                <a:latin typeface="Arial Narrow" panose="020B0606020202030204" pitchFamily="34" charset="0"/>
              </a:rPr>
              <a:t> Torres, Pilar Aranda, Eduardo Ruiz-</a:t>
            </a:r>
            <a:r>
              <a:rPr lang="es-ES_tradnl" sz="1400" dirty="0" err="1">
                <a:latin typeface="Arial Narrow" panose="020B0606020202030204" pitchFamily="34" charset="0"/>
              </a:rPr>
              <a:t>Hitzki</a:t>
            </a:r>
            <a:r>
              <a:rPr lang="es-ES_tradnl" sz="1400" dirty="0">
                <a:latin typeface="Arial Narrow" panose="020B0606020202030204" pitchFamily="34" charset="0"/>
              </a:rPr>
              <a:t> </a:t>
            </a:r>
            <a:endParaRPr lang="es-ES" sz="1400" dirty="0">
              <a:latin typeface="Arial Narrow" panose="020B0606020202030204" pitchFamily="34" charset="0"/>
            </a:endParaRPr>
          </a:p>
          <a:p>
            <a:r>
              <a:rPr lang="es-ES_tradnl" sz="1400" b="1" dirty="0">
                <a:latin typeface="Arial Narrow" panose="020B0606020202030204" pitchFamily="34" charset="0"/>
              </a:rPr>
              <a:t/>
            </a:r>
            <a:br>
              <a:rPr lang="es-ES_tradnl" sz="1400" b="1" dirty="0">
                <a:latin typeface="Arial Narrow" panose="020B0606020202030204" pitchFamily="34" charset="0"/>
              </a:rPr>
            </a:b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183944" y="-48927"/>
            <a:ext cx="1747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latin typeface="Agency FB" panose="020B0503020202020204" pitchFamily="34" charset="0"/>
              </a:rPr>
              <a:t>Logro  AZCUBA</a:t>
            </a:r>
            <a:endParaRPr lang="es-ES" sz="2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2023</Words>
  <Application>Microsoft Office PowerPoint</Application>
  <PresentationFormat>Carta (216 x 279 mm)</PresentationFormat>
  <Paragraphs>385</Paragraphs>
  <Slides>28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Agency FB</vt:lpstr>
      <vt:lpstr>Arial</vt:lpstr>
      <vt:lpstr>Arial Narrow</vt:lpstr>
      <vt:lpstr>Calibri</vt:lpstr>
      <vt:lpstr>Times New Roman</vt:lpstr>
      <vt:lpstr>Wingdings</vt:lpstr>
      <vt:lpstr>Tema de Office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Lidia Gonzalez</dc:creator>
  <cp:lastModifiedBy>Ana Lidia Gonzalez</cp:lastModifiedBy>
  <cp:revision>30</cp:revision>
  <dcterms:created xsi:type="dcterms:W3CDTF">2021-10-14T20:49:41Z</dcterms:created>
  <dcterms:modified xsi:type="dcterms:W3CDTF">2024-02-01T14:43:50Z</dcterms:modified>
</cp:coreProperties>
</file>